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7"/>
  </p:notesMasterIdLst>
  <p:handoutMasterIdLst>
    <p:handoutMasterId r:id="rId38"/>
  </p:handoutMasterIdLst>
  <p:sldIdLst>
    <p:sldId id="256" r:id="rId5"/>
    <p:sldId id="299" r:id="rId6"/>
    <p:sldId id="301" r:id="rId7"/>
    <p:sldId id="302" r:id="rId8"/>
    <p:sldId id="291" r:id="rId9"/>
    <p:sldId id="270" r:id="rId10"/>
    <p:sldId id="271" r:id="rId11"/>
    <p:sldId id="273" r:id="rId12"/>
    <p:sldId id="258" r:id="rId13"/>
    <p:sldId id="283" r:id="rId14"/>
    <p:sldId id="285" r:id="rId15"/>
    <p:sldId id="286" r:id="rId16"/>
    <p:sldId id="290" r:id="rId17"/>
    <p:sldId id="259" r:id="rId18"/>
    <p:sldId id="281" r:id="rId19"/>
    <p:sldId id="261" r:id="rId20"/>
    <p:sldId id="262" r:id="rId21"/>
    <p:sldId id="279" r:id="rId22"/>
    <p:sldId id="284" r:id="rId23"/>
    <p:sldId id="274" r:id="rId24"/>
    <p:sldId id="275" r:id="rId25"/>
    <p:sldId id="280" r:id="rId26"/>
    <p:sldId id="277" r:id="rId27"/>
    <p:sldId id="276" r:id="rId28"/>
    <p:sldId id="278" r:id="rId29"/>
    <p:sldId id="288" r:id="rId30"/>
    <p:sldId id="266" r:id="rId31"/>
    <p:sldId id="287" r:id="rId32"/>
    <p:sldId id="264" r:id="rId33"/>
    <p:sldId id="289" r:id="rId34"/>
    <p:sldId id="265" r:id="rId35"/>
    <p:sldId id="267" r:id="rId36"/>
  </p:sldIdLst>
  <p:sldSz cx="12192000" cy="6858000"/>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5653" autoAdjust="0"/>
    <p:restoredTop sz="94660"/>
  </p:normalViewPr>
  <p:slideViewPr>
    <p:cSldViewPr snapToGrid="0">
      <p:cViewPr varScale="1">
        <p:scale>
          <a:sx n="82" d="100"/>
          <a:sy n="82" d="100"/>
        </p:scale>
        <p:origin x="23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8215"/>
          </a:xfrm>
          <a:prstGeom prst="rect">
            <a:avLst/>
          </a:prstGeom>
        </p:spPr>
        <p:txBody>
          <a:bodyPr vert="horz" lIns="91440" tIns="45720" rIns="91440" bIns="45720" rtlCol="0"/>
          <a:lstStyle>
            <a:lvl1pPr algn="l">
              <a:defRPr sz="1200"/>
            </a:lvl1pPr>
          </a:lstStyle>
          <a:p>
            <a:endParaRPr lang="en-GB" dirty="0">
              <a:latin typeface="Letter-join Print Plus 1" panose="02000805000000020003" pitchFamily="50" charset="0"/>
            </a:endParaRPr>
          </a:p>
        </p:txBody>
      </p:sp>
      <p:sp>
        <p:nvSpPr>
          <p:cNvPr id="3" name="Date Placeholder 2"/>
          <p:cNvSpPr>
            <a:spLocks noGrp="1"/>
          </p:cNvSpPr>
          <p:nvPr>
            <p:ph type="dt" sz="quarter" idx="1"/>
          </p:nvPr>
        </p:nvSpPr>
        <p:spPr>
          <a:xfrm>
            <a:off x="3851342" y="0"/>
            <a:ext cx="2946347" cy="498215"/>
          </a:xfrm>
          <a:prstGeom prst="rect">
            <a:avLst/>
          </a:prstGeom>
        </p:spPr>
        <p:txBody>
          <a:bodyPr vert="horz" lIns="91440" tIns="45720" rIns="91440" bIns="45720" rtlCol="0"/>
          <a:lstStyle>
            <a:lvl1pPr algn="r">
              <a:defRPr sz="1200"/>
            </a:lvl1pPr>
          </a:lstStyle>
          <a:p>
            <a:fld id="{C102D1A6-82C1-4652-B3BB-6059B61D9189}" type="datetimeFigureOut">
              <a:rPr lang="en-GB" smtClean="0">
                <a:latin typeface="Letter-join Print Plus 1" panose="02000805000000020003" pitchFamily="50" charset="0"/>
              </a:rPr>
              <a:t>20/10/2026</a:t>
            </a:fld>
            <a:endParaRPr lang="en-GB" dirty="0">
              <a:latin typeface="Letter-join Print Plus 1" panose="02000805000000020003" pitchFamily="50" charset="0"/>
            </a:endParaRPr>
          </a:p>
        </p:txBody>
      </p:sp>
      <p:sp>
        <p:nvSpPr>
          <p:cNvPr id="4" name="Footer Placeholder 3"/>
          <p:cNvSpPr>
            <a:spLocks noGrp="1"/>
          </p:cNvSpPr>
          <p:nvPr>
            <p:ph type="ftr" sz="quarter" idx="2"/>
          </p:nvPr>
        </p:nvSpPr>
        <p:spPr>
          <a:xfrm>
            <a:off x="0" y="9431600"/>
            <a:ext cx="2946347" cy="498214"/>
          </a:xfrm>
          <a:prstGeom prst="rect">
            <a:avLst/>
          </a:prstGeom>
        </p:spPr>
        <p:txBody>
          <a:bodyPr vert="horz" lIns="91440" tIns="45720" rIns="91440" bIns="45720" rtlCol="0" anchor="b"/>
          <a:lstStyle>
            <a:lvl1pPr algn="l">
              <a:defRPr sz="1200"/>
            </a:lvl1pPr>
          </a:lstStyle>
          <a:p>
            <a:endParaRPr lang="en-GB" dirty="0">
              <a:latin typeface="Letter-join Print Plus 1" panose="02000805000000020003" pitchFamily="50" charset="0"/>
            </a:endParaRPr>
          </a:p>
        </p:txBody>
      </p:sp>
      <p:sp>
        <p:nvSpPr>
          <p:cNvPr id="5" name="Slide Number Placeholder 4"/>
          <p:cNvSpPr>
            <a:spLocks noGrp="1"/>
          </p:cNvSpPr>
          <p:nvPr>
            <p:ph type="sldNum" sz="quarter" idx="3"/>
          </p:nvPr>
        </p:nvSpPr>
        <p:spPr>
          <a:xfrm>
            <a:off x="3851342" y="9431600"/>
            <a:ext cx="2946347" cy="498214"/>
          </a:xfrm>
          <a:prstGeom prst="rect">
            <a:avLst/>
          </a:prstGeom>
        </p:spPr>
        <p:txBody>
          <a:bodyPr vert="horz" lIns="91440" tIns="45720" rIns="91440" bIns="45720" rtlCol="0" anchor="b"/>
          <a:lstStyle>
            <a:lvl1pPr algn="r">
              <a:defRPr sz="1200"/>
            </a:lvl1pPr>
          </a:lstStyle>
          <a:p>
            <a:fld id="{36FEB15D-1A91-408D-BCF0-5AF739A12FCF}" type="slidenum">
              <a:rPr lang="en-GB" smtClean="0">
                <a:latin typeface="Letter-join Print Plus 1" panose="02000805000000020003" pitchFamily="50" charset="0"/>
              </a:rPr>
              <a:t>‹#›</a:t>
            </a:fld>
            <a:endParaRPr lang="en-GB" dirty="0">
              <a:latin typeface="Letter-join Print Plus 1" panose="02000805000000020003" pitchFamily="50" charset="0"/>
            </a:endParaRPr>
          </a:p>
        </p:txBody>
      </p:sp>
    </p:spTree>
    <p:extLst>
      <p:ext uri="{BB962C8B-B14F-4D97-AF65-F5344CB8AC3E}">
        <p14:creationId xmlns:p14="http://schemas.microsoft.com/office/powerpoint/2010/main" val="238537715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8215"/>
          </a:xfrm>
          <a:prstGeom prst="rect">
            <a:avLst/>
          </a:prstGeom>
        </p:spPr>
        <p:txBody>
          <a:bodyPr vert="horz" lIns="91440" tIns="45720" rIns="91440" bIns="45720" rtlCol="0"/>
          <a:lstStyle>
            <a:lvl1pPr algn="l">
              <a:defRPr sz="1200">
                <a:latin typeface="Letter-join Print Plus 1" panose="02000805000000020003" pitchFamily="50" charset="0"/>
              </a:defRPr>
            </a:lvl1pPr>
          </a:lstStyle>
          <a:p>
            <a:endParaRPr lang="en-GB" dirty="0"/>
          </a:p>
        </p:txBody>
      </p:sp>
      <p:sp>
        <p:nvSpPr>
          <p:cNvPr id="3" name="Date Placeholder 2"/>
          <p:cNvSpPr>
            <a:spLocks noGrp="1"/>
          </p:cNvSpPr>
          <p:nvPr>
            <p:ph type="dt" idx="1"/>
          </p:nvPr>
        </p:nvSpPr>
        <p:spPr>
          <a:xfrm>
            <a:off x="3851342" y="0"/>
            <a:ext cx="2946347" cy="498215"/>
          </a:xfrm>
          <a:prstGeom prst="rect">
            <a:avLst/>
          </a:prstGeom>
        </p:spPr>
        <p:txBody>
          <a:bodyPr vert="horz" lIns="91440" tIns="45720" rIns="91440" bIns="45720" rtlCol="0"/>
          <a:lstStyle>
            <a:lvl1pPr algn="r">
              <a:defRPr sz="1200">
                <a:latin typeface="Letter-join Print Plus 1" panose="02000805000000020003" pitchFamily="50" charset="0"/>
              </a:defRPr>
            </a:lvl1pPr>
          </a:lstStyle>
          <a:p>
            <a:fld id="{9B92C132-794C-4F61-923C-B962EB2F1EA6}" type="datetimeFigureOut">
              <a:rPr lang="en-GB" smtClean="0"/>
              <a:pPr/>
              <a:t>20/10/2026</a:t>
            </a:fld>
            <a:endParaRPr lang="en-GB" dirty="0"/>
          </a:p>
        </p:txBody>
      </p:sp>
      <p:sp>
        <p:nvSpPr>
          <p:cNvPr id="4" name="Slide Image Placeholder 3"/>
          <p:cNvSpPr>
            <a:spLocks noGrp="1" noRot="1" noChangeAspect="1"/>
          </p:cNvSpPr>
          <p:nvPr>
            <p:ph type="sldImg" idx="2"/>
          </p:nvPr>
        </p:nvSpPr>
        <p:spPr>
          <a:xfrm>
            <a:off x="422275" y="1241425"/>
            <a:ext cx="5954713" cy="3351213"/>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927" y="4778722"/>
            <a:ext cx="5439410" cy="390986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600"/>
            <a:ext cx="2946347" cy="498214"/>
          </a:xfrm>
          <a:prstGeom prst="rect">
            <a:avLst/>
          </a:prstGeom>
        </p:spPr>
        <p:txBody>
          <a:bodyPr vert="horz" lIns="91440" tIns="45720" rIns="91440" bIns="45720" rtlCol="0" anchor="b"/>
          <a:lstStyle>
            <a:lvl1pPr algn="l">
              <a:defRPr sz="1200">
                <a:latin typeface="Letter-join Print Plus 1" panose="02000805000000020003" pitchFamily="50" charset="0"/>
              </a:defRPr>
            </a:lvl1pPr>
          </a:lstStyle>
          <a:p>
            <a:endParaRPr lang="en-GB" dirty="0"/>
          </a:p>
        </p:txBody>
      </p:sp>
      <p:sp>
        <p:nvSpPr>
          <p:cNvPr id="7" name="Slide Number Placeholder 6"/>
          <p:cNvSpPr>
            <a:spLocks noGrp="1"/>
          </p:cNvSpPr>
          <p:nvPr>
            <p:ph type="sldNum" sz="quarter" idx="5"/>
          </p:nvPr>
        </p:nvSpPr>
        <p:spPr>
          <a:xfrm>
            <a:off x="3851342" y="9431600"/>
            <a:ext cx="2946347" cy="498214"/>
          </a:xfrm>
          <a:prstGeom prst="rect">
            <a:avLst/>
          </a:prstGeom>
        </p:spPr>
        <p:txBody>
          <a:bodyPr vert="horz" lIns="91440" tIns="45720" rIns="91440" bIns="45720" rtlCol="0" anchor="b"/>
          <a:lstStyle>
            <a:lvl1pPr algn="r">
              <a:defRPr sz="1200">
                <a:latin typeface="Letter-join Print Plus 1" panose="02000805000000020003" pitchFamily="50" charset="0"/>
              </a:defRPr>
            </a:lvl1pPr>
          </a:lstStyle>
          <a:p>
            <a:fld id="{81835DFC-115A-435B-A3FA-2EDA8CF5E327}" type="slidenum">
              <a:rPr lang="en-GB" smtClean="0"/>
              <a:pPr/>
              <a:t>‹#›</a:t>
            </a:fld>
            <a:endParaRPr lang="en-GB" dirty="0"/>
          </a:p>
        </p:txBody>
      </p:sp>
    </p:spTree>
    <p:extLst>
      <p:ext uri="{BB962C8B-B14F-4D97-AF65-F5344CB8AC3E}">
        <p14:creationId xmlns:p14="http://schemas.microsoft.com/office/powerpoint/2010/main" val="25791121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Letter-join Print Plus 1" panose="02000805000000020003" pitchFamily="50" charset="0"/>
        <a:ea typeface="+mn-ea"/>
        <a:cs typeface="+mn-cs"/>
      </a:defRPr>
    </a:lvl1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C837405-1CE3-4ADC-926D-E0EEB408B379}" type="datetimeFigureOut">
              <a:rPr lang="en-GB" smtClean="0"/>
              <a:t>20/10/2026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C3F1605-3E3E-4543-90AF-7BEDAA1BD839}" type="slidenum">
              <a:rPr lang="en-GB" smtClean="0"/>
              <a:t>‹#›</a:t>
            </a:fld>
            <a:endParaRPr lang="en-GB" dirty="0"/>
          </a:p>
        </p:txBody>
      </p:sp>
    </p:spTree>
    <p:extLst>
      <p:ext uri="{BB962C8B-B14F-4D97-AF65-F5344CB8AC3E}">
        <p14:creationId xmlns:p14="http://schemas.microsoft.com/office/powerpoint/2010/main" val="7948423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C837405-1CE3-4ADC-926D-E0EEB408B379}" type="datetimeFigureOut">
              <a:rPr lang="en-GB" smtClean="0"/>
              <a:t>20/10/2026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C3F1605-3E3E-4543-90AF-7BEDAA1BD839}" type="slidenum">
              <a:rPr lang="en-GB" smtClean="0"/>
              <a:t>‹#›</a:t>
            </a:fld>
            <a:endParaRPr lang="en-GB" dirty="0"/>
          </a:p>
        </p:txBody>
      </p:sp>
    </p:spTree>
    <p:extLst>
      <p:ext uri="{BB962C8B-B14F-4D97-AF65-F5344CB8AC3E}">
        <p14:creationId xmlns:p14="http://schemas.microsoft.com/office/powerpoint/2010/main" val="40124058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C837405-1CE3-4ADC-926D-E0EEB408B379}" type="datetimeFigureOut">
              <a:rPr lang="en-GB" smtClean="0"/>
              <a:t>20/10/2026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C3F1605-3E3E-4543-90AF-7BEDAA1BD839}" type="slidenum">
              <a:rPr lang="en-GB" smtClean="0"/>
              <a:t>‹#›</a:t>
            </a:fld>
            <a:endParaRPr lang="en-GB" dirty="0"/>
          </a:p>
        </p:txBody>
      </p:sp>
    </p:spTree>
    <p:extLst>
      <p:ext uri="{BB962C8B-B14F-4D97-AF65-F5344CB8AC3E}">
        <p14:creationId xmlns:p14="http://schemas.microsoft.com/office/powerpoint/2010/main" val="4095272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C837405-1CE3-4ADC-926D-E0EEB408B379}" type="datetimeFigureOut">
              <a:rPr lang="en-GB" smtClean="0"/>
              <a:t>20/10/2026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CC3F1605-3E3E-4543-90AF-7BEDAA1BD839}" type="slidenum">
              <a:rPr lang="en-GB" smtClean="0"/>
              <a:t>‹#›</a:t>
            </a:fld>
            <a:endParaRPr lang="en-GB" dirty="0"/>
          </a:p>
        </p:txBody>
      </p:sp>
    </p:spTree>
    <p:extLst>
      <p:ext uri="{BB962C8B-B14F-4D97-AF65-F5344CB8AC3E}">
        <p14:creationId xmlns:p14="http://schemas.microsoft.com/office/powerpoint/2010/main" val="550686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C837405-1CE3-4ADC-926D-E0EEB408B379}" type="datetimeFigureOut">
              <a:rPr lang="en-GB" smtClean="0"/>
              <a:t>20/10/2026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CC3F1605-3E3E-4543-90AF-7BEDAA1BD839}" type="slidenum">
              <a:rPr lang="en-GB" smtClean="0"/>
              <a:t>‹#›</a:t>
            </a:fld>
            <a:endParaRPr lang="en-GB" dirty="0"/>
          </a:p>
        </p:txBody>
      </p:sp>
    </p:spTree>
    <p:extLst>
      <p:ext uri="{BB962C8B-B14F-4D97-AF65-F5344CB8AC3E}">
        <p14:creationId xmlns:p14="http://schemas.microsoft.com/office/powerpoint/2010/main" val="33465898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C837405-1CE3-4ADC-926D-E0EEB408B379}" type="datetimeFigureOut">
              <a:rPr lang="en-GB" smtClean="0"/>
              <a:t>20/10/2026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CC3F1605-3E3E-4543-90AF-7BEDAA1BD839}" type="slidenum">
              <a:rPr lang="en-GB" smtClean="0"/>
              <a:t>‹#›</a:t>
            </a:fld>
            <a:endParaRPr lang="en-GB" dirty="0"/>
          </a:p>
        </p:txBody>
      </p:sp>
    </p:spTree>
    <p:extLst>
      <p:ext uri="{BB962C8B-B14F-4D97-AF65-F5344CB8AC3E}">
        <p14:creationId xmlns:p14="http://schemas.microsoft.com/office/powerpoint/2010/main" val="3981725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837405-1CE3-4ADC-926D-E0EEB408B379}" type="datetimeFigureOut">
              <a:rPr lang="en-GB" smtClean="0"/>
              <a:t>20/10/2026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CC3F1605-3E3E-4543-90AF-7BEDAA1BD839}" type="slidenum">
              <a:rPr lang="en-GB" smtClean="0"/>
              <a:t>‹#›</a:t>
            </a:fld>
            <a:endParaRPr lang="en-GB" dirty="0"/>
          </a:p>
        </p:txBody>
      </p:sp>
    </p:spTree>
    <p:extLst>
      <p:ext uri="{BB962C8B-B14F-4D97-AF65-F5344CB8AC3E}">
        <p14:creationId xmlns:p14="http://schemas.microsoft.com/office/powerpoint/2010/main" val="26801288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C837405-1CE3-4ADC-926D-E0EEB408B379}" type="datetimeFigureOut">
              <a:rPr lang="en-GB" smtClean="0"/>
              <a:t>20/10/2026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CC3F1605-3E3E-4543-90AF-7BEDAA1BD839}" type="slidenum">
              <a:rPr lang="en-GB" smtClean="0"/>
              <a:t>‹#›</a:t>
            </a:fld>
            <a:endParaRPr lang="en-GB" dirty="0"/>
          </a:p>
        </p:txBody>
      </p:sp>
    </p:spTree>
    <p:extLst>
      <p:ext uri="{BB962C8B-B14F-4D97-AF65-F5344CB8AC3E}">
        <p14:creationId xmlns:p14="http://schemas.microsoft.com/office/powerpoint/2010/main" val="14392266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C837405-1CE3-4ADC-926D-E0EEB408B379}" type="datetimeFigureOut">
              <a:rPr lang="en-GB" smtClean="0"/>
              <a:t>20/10/2026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CC3F1605-3E3E-4543-90AF-7BEDAA1BD839}" type="slidenum">
              <a:rPr lang="en-GB" smtClean="0"/>
              <a:t>‹#›</a:t>
            </a:fld>
            <a:endParaRPr lang="en-GB" dirty="0"/>
          </a:p>
        </p:txBody>
      </p:sp>
    </p:spTree>
    <p:extLst>
      <p:ext uri="{BB962C8B-B14F-4D97-AF65-F5344CB8AC3E}">
        <p14:creationId xmlns:p14="http://schemas.microsoft.com/office/powerpoint/2010/main" val="26320537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C837405-1CE3-4ADC-926D-E0EEB408B379}" type="datetimeFigureOut">
              <a:rPr lang="en-GB" smtClean="0"/>
              <a:t>20/10/2026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C3F1605-3E3E-4543-90AF-7BEDAA1BD839}" type="slidenum">
              <a:rPr lang="en-GB" smtClean="0"/>
              <a:t>‹#›</a:t>
            </a:fld>
            <a:endParaRPr lang="en-GB" dirty="0"/>
          </a:p>
        </p:txBody>
      </p:sp>
    </p:spTree>
    <p:extLst>
      <p:ext uri="{BB962C8B-B14F-4D97-AF65-F5344CB8AC3E}">
        <p14:creationId xmlns:p14="http://schemas.microsoft.com/office/powerpoint/2010/main" val="16454128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C837405-1CE3-4ADC-926D-E0EEB408B379}" type="datetimeFigureOut">
              <a:rPr lang="en-GB" smtClean="0"/>
              <a:t>20/10/2026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C3F1605-3E3E-4543-90AF-7BEDAA1BD839}" type="slidenum">
              <a:rPr lang="en-GB" smtClean="0"/>
              <a:t>‹#›</a:t>
            </a:fld>
            <a:endParaRPr lang="en-GB" dirty="0"/>
          </a:p>
        </p:txBody>
      </p:sp>
    </p:spTree>
    <p:extLst>
      <p:ext uri="{BB962C8B-B14F-4D97-AF65-F5344CB8AC3E}">
        <p14:creationId xmlns:p14="http://schemas.microsoft.com/office/powerpoint/2010/main" val="26861726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9999"/>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Letter-join Print Plus 1" panose="02000805000000020003" pitchFamily="50" charset="0"/>
              </a:defRPr>
            </a:lvl1pPr>
          </a:lstStyle>
          <a:p>
            <a:fld id="{CC837405-1CE3-4ADC-926D-E0EEB408B379}" type="datetimeFigureOut">
              <a:rPr lang="en-GB" smtClean="0"/>
              <a:pPr/>
              <a:t>20/10/2026</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Letter-join Print Plus 1" panose="02000805000000020003" pitchFamily="50" charset="0"/>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Letter-join Print Plus 1" panose="02000805000000020003" pitchFamily="50" charset="0"/>
              </a:defRPr>
            </a:lvl1pPr>
          </a:lstStyle>
          <a:p>
            <a:fld id="{CC3F1605-3E3E-4543-90AF-7BEDAA1BD839}" type="slidenum">
              <a:rPr lang="en-GB" smtClean="0"/>
              <a:pPr/>
              <a:t>‹#›</a:t>
            </a:fld>
            <a:endParaRPr lang="en-GB" dirty="0"/>
          </a:p>
        </p:txBody>
      </p:sp>
    </p:spTree>
    <p:extLst>
      <p:ext uri="{BB962C8B-B14F-4D97-AF65-F5344CB8AC3E}">
        <p14:creationId xmlns:p14="http://schemas.microsoft.com/office/powerpoint/2010/main" val="6439239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Letter-join Print Plus 1" panose="0200080500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etter-join Print Plus 1" panose="02000805000000020003" pitchFamily="50"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etter-join Print Plus 1" panose="02000805000000020003" pitchFamily="50"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etter-join Print Plus 1" panose="02000805000000020003" pitchFamily="50"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etter-join Print Plus 1" panose="02000805000000020003" pitchFamily="50"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etter-join Print Plus 1" panose="02000805000000020003" pitchFamily="50"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educationendowmentfoundation.org.uk/early-years-evidence-store/communication-and-language?approach=teaching-modelling-language"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1.pn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png"/><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jpeg"/><Relationship Id="rId2" Type="http://schemas.openxmlformats.org/officeDocument/2006/relationships/image" Target="../media/image12.jpe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jpeg"/><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jpeg"/><Relationship Id="rId2" Type="http://schemas.openxmlformats.org/officeDocument/2006/relationships/image" Target="../media/image23.emf"/><Relationship Id="rId1" Type="http://schemas.openxmlformats.org/officeDocument/2006/relationships/slideLayout" Target="../slideLayouts/slideLayout2.xml"/><Relationship Id="rId6" Type="http://schemas.openxmlformats.org/officeDocument/2006/relationships/image" Target="../media/image27.jpeg"/><Relationship Id="rId5" Type="http://schemas.openxmlformats.org/officeDocument/2006/relationships/image" Target="../media/image26.png"/><Relationship Id="rId4" Type="http://schemas.openxmlformats.org/officeDocument/2006/relationships/image" Target="../media/image25.png"/><Relationship Id="rId9" Type="http://schemas.openxmlformats.org/officeDocument/2006/relationships/image" Target="../media/image30.jpeg"/></Relationships>
</file>

<file path=ppt/slides/_rels/slide1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34.png"/><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 Id="rId9" Type="http://schemas.openxmlformats.org/officeDocument/2006/relationships/hyperlink" Target="https://www.booktrust.org.uk/book-recommendations/what-to-read-next/" TargetMode="External"/></Relationships>
</file>

<file path=ppt/slides/_rels/slide22.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image" Target="../media/image43.jpeg"/><Relationship Id="rId7" Type="http://schemas.openxmlformats.org/officeDocument/2006/relationships/image" Target="../media/image47.jpe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png"/><Relationship Id="rId9" Type="http://schemas.openxmlformats.org/officeDocument/2006/relationships/image" Target="../media/image49.png"/></Relationships>
</file>

<file path=ppt/slides/_rels/slide24.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2.xml"/><Relationship Id="rId5" Type="http://schemas.openxmlformats.org/officeDocument/2006/relationships/image" Target="../media/image53.jpeg"/><Relationship Id="rId4" Type="http://schemas.openxmlformats.org/officeDocument/2006/relationships/image" Target="../media/image52.png"/></Relationships>
</file>

<file path=ppt/slides/_rels/slide2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xml"/><Relationship Id="rId4" Type="http://schemas.openxmlformats.org/officeDocument/2006/relationships/image" Target="../media/image56.png"/></Relationships>
</file>

<file path=ppt/slides/_rels/slide26.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image" Target="../media/image59.png"/><Relationship Id="rId7" Type="http://schemas.openxmlformats.org/officeDocument/2006/relationships/image" Target="../media/image63.png"/><Relationship Id="rId2" Type="http://schemas.openxmlformats.org/officeDocument/2006/relationships/image" Target="../media/image58.png"/><Relationship Id="rId1" Type="http://schemas.openxmlformats.org/officeDocument/2006/relationships/slideLayout" Target="../slideLayouts/slideLayout2.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 Id="rId9" Type="http://schemas.openxmlformats.org/officeDocument/2006/relationships/image" Target="../media/image65.png"/></Relationships>
</file>

<file path=ppt/slides/_rels/slide29.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image" Target="../media/image67.png"/><Relationship Id="rId7" Type="http://schemas.openxmlformats.org/officeDocument/2006/relationships/image" Target="../media/image71.jpeg"/><Relationship Id="rId2" Type="http://schemas.openxmlformats.org/officeDocument/2006/relationships/image" Target="../media/image66.png"/><Relationship Id="rId1" Type="http://schemas.openxmlformats.org/officeDocument/2006/relationships/slideLayout" Target="../slideLayouts/slideLayout2.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jpeg"/><Relationship Id="rId9" Type="http://schemas.openxmlformats.org/officeDocument/2006/relationships/image" Target="../media/image73.jpeg"/></Relationships>
</file>

<file path=ppt/slides/_rels/slide30.xml.rels><?xml version="1.0" encoding="UTF-8" standalone="yes"?>
<Relationships xmlns="http://schemas.openxmlformats.org/package/2006/relationships"><Relationship Id="rId8" Type="http://schemas.openxmlformats.org/officeDocument/2006/relationships/image" Target="../media/image80.jpeg"/><Relationship Id="rId3" Type="http://schemas.openxmlformats.org/officeDocument/2006/relationships/image" Target="../media/image75.png"/><Relationship Id="rId7" Type="http://schemas.openxmlformats.org/officeDocument/2006/relationships/image" Target="../media/image79.jpeg"/><Relationship Id="rId2" Type="http://schemas.openxmlformats.org/officeDocument/2006/relationships/image" Target="../media/image74.png"/><Relationship Id="rId1" Type="http://schemas.openxmlformats.org/officeDocument/2006/relationships/slideLayout" Target="../slideLayouts/slideLayout2.xml"/><Relationship Id="rId6" Type="http://schemas.openxmlformats.org/officeDocument/2006/relationships/image" Target="../media/image78.jpeg"/><Relationship Id="rId5" Type="http://schemas.openxmlformats.org/officeDocument/2006/relationships/image" Target="../media/image77.jpeg"/><Relationship Id="rId4" Type="http://schemas.openxmlformats.org/officeDocument/2006/relationships/image" Target="../media/image76.jpeg"/></Relationships>
</file>

<file path=ppt/slides/_rels/slide31.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30741" y="1166842"/>
            <a:ext cx="2891226" cy="4524315"/>
          </a:xfrm>
          <a:prstGeom prst="rect">
            <a:avLst/>
          </a:prstGeom>
          <a:noFill/>
        </p:spPr>
        <p:txBody>
          <a:bodyPr wrap="square" rtlCol="0">
            <a:spAutoFit/>
          </a:bodyPr>
          <a:lstStyle/>
          <a:p>
            <a:pPr algn="ctr"/>
            <a:r>
              <a:rPr lang="en-GB" sz="4800" dirty="0">
                <a:solidFill>
                  <a:schemeClr val="bg1"/>
                </a:solidFill>
                <a:latin typeface="Letter-join Print Plus 1" panose="02000805000000020003" pitchFamily="50" charset="0"/>
                <a:cs typeface="Times New Roman" panose="02020603050405020304" pitchFamily="18" charset="0"/>
              </a:rPr>
              <a:t>Welcome to Duckling Class’ </a:t>
            </a:r>
            <a:br>
              <a:rPr lang="en-GB" sz="4800" dirty="0">
                <a:solidFill>
                  <a:schemeClr val="bg1"/>
                </a:solidFill>
                <a:latin typeface="Letter-join Print Plus 1" panose="02000805000000020003" pitchFamily="50" charset="0"/>
                <a:cs typeface="Times New Roman" panose="02020603050405020304" pitchFamily="18" charset="0"/>
              </a:rPr>
            </a:br>
            <a:r>
              <a:rPr lang="en-GB" sz="4800" dirty="0">
                <a:solidFill>
                  <a:schemeClr val="bg1"/>
                </a:solidFill>
                <a:latin typeface="Letter-join Print Plus 1" panose="02000805000000020003" pitchFamily="50" charset="0"/>
                <a:cs typeface="Times New Roman" panose="02020603050405020304" pitchFamily="18" charset="0"/>
              </a:rPr>
              <a:t>Parent Meeting</a:t>
            </a:r>
            <a:endParaRPr lang="en-GB" sz="3200" dirty="0">
              <a:latin typeface="Letter-join Print Plus 1" panose="02000805000000020003" pitchFamily="50" charset="0"/>
            </a:endParaRPr>
          </a:p>
        </p:txBody>
      </p:sp>
      <p:pic>
        <p:nvPicPr>
          <p:cNvPr id="2050" name="Picture 2" descr="The secret lives of ducklings | WildThing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32607" y="539901"/>
            <a:ext cx="8580601" cy="5380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50939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9999"/>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3" name="Content Placeholder 12">
            <a:extLst>
              <a:ext uri="{FF2B5EF4-FFF2-40B4-BE49-F238E27FC236}">
                <a16:creationId xmlns:a16="http://schemas.microsoft.com/office/drawing/2014/main" id="{5CAC955C-FD1D-55ED-F51F-36B35E0BFC00}"/>
              </a:ext>
            </a:extLst>
          </p:cNvPr>
          <p:cNvSpPr>
            <a:spLocks noGrp="1"/>
          </p:cNvSpPr>
          <p:nvPr>
            <p:ph idx="1"/>
          </p:nvPr>
        </p:nvSpPr>
        <p:spPr/>
        <p:txBody>
          <a:bodyPr/>
          <a:lstStyle/>
          <a:p>
            <a:endParaRPr lang="en-GB"/>
          </a:p>
        </p:txBody>
      </p:sp>
      <p:pic>
        <p:nvPicPr>
          <p:cNvPr id="15" name="Picture 14">
            <a:extLst>
              <a:ext uri="{FF2B5EF4-FFF2-40B4-BE49-F238E27FC236}">
                <a16:creationId xmlns:a16="http://schemas.microsoft.com/office/drawing/2014/main" id="{B0B967C2-FB19-30F0-0A3C-490A22D426EE}"/>
              </a:ext>
            </a:extLst>
          </p:cNvPr>
          <p:cNvPicPr>
            <a:picLocks noChangeAspect="1"/>
          </p:cNvPicPr>
          <p:nvPr/>
        </p:nvPicPr>
        <p:blipFill>
          <a:blip r:embed="rId2"/>
          <a:stretch>
            <a:fillRect/>
          </a:stretch>
        </p:blipFill>
        <p:spPr>
          <a:xfrm>
            <a:off x="579539" y="400350"/>
            <a:ext cx="10774261" cy="6057300"/>
          </a:xfrm>
          <a:prstGeom prst="rect">
            <a:avLst/>
          </a:prstGeom>
        </p:spPr>
      </p:pic>
    </p:spTree>
    <p:extLst>
      <p:ext uri="{BB962C8B-B14F-4D97-AF65-F5344CB8AC3E}">
        <p14:creationId xmlns:p14="http://schemas.microsoft.com/office/powerpoint/2010/main" val="7286278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33ECFAC-3BB0-4B40-80F3-34EE56A982DE}"/>
              </a:ext>
            </a:extLst>
          </p:cNvPr>
          <p:cNvSpPr/>
          <p:nvPr/>
        </p:nvSpPr>
        <p:spPr>
          <a:xfrm>
            <a:off x="101600" y="292100"/>
            <a:ext cx="11988800" cy="5723298"/>
          </a:xfrm>
          <a:prstGeom prst="rect">
            <a:avLst/>
          </a:prstGeom>
        </p:spPr>
        <p:txBody>
          <a:bodyPr wrap="square">
            <a:spAutoFit/>
          </a:bodyPr>
          <a:lstStyle/>
          <a:p>
            <a:pPr>
              <a:lnSpc>
                <a:spcPct val="120000"/>
              </a:lnSpc>
              <a:spcAft>
                <a:spcPts val="0"/>
              </a:spcAft>
            </a:pPr>
            <a:r>
              <a:rPr lang="en-GB" sz="3600" b="1">
                <a:solidFill>
                  <a:srgbClr val="FFFF00"/>
                </a:solidFill>
                <a:effectLst>
                  <a:outerShdw blurRad="38100" dist="38100" dir="2700000" algn="tl">
                    <a:srgbClr val="000000">
                      <a:alpha val="43137"/>
                    </a:srgbClr>
                  </a:outerShdw>
                </a:effectLst>
                <a:latin typeface="Letter-join Print Plus 1" panose="02000805000000020003" pitchFamily="50" charset="0"/>
                <a:ea typeface="Times New Roman" panose="02020603050405020304" pitchFamily="18" charset="0"/>
                <a:cs typeface="Arial" panose="020B0604020202020204" pitchFamily="34" charset="0"/>
              </a:rPr>
              <a:t>The Pupil Premium Grant</a:t>
            </a:r>
          </a:p>
          <a:p>
            <a:pPr>
              <a:lnSpc>
                <a:spcPct val="120000"/>
              </a:lnSpc>
              <a:spcAft>
                <a:spcPts val="0"/>
              </a:spcAft>
            </a:pPr>
            <a:endParaRPr lang="en-GB" sz="3600">
              <a:solidFill>
                <a:schemeClr val="bg1"/>
              </a:solidFill>
              <a:latin typeface="Twinkl" pitchFamily="50" charset="0"/>
              <a:ea typeface="Times New Roman" panose="02020603050405020304" pitchFamily="18" charset="0"/>
              <a:cs typeface="Arial" panose="020B0604020202020204" pitchFamily="34" charset="0"/>
            </a:endParaRPr>
          </a:p>
          <a:p>
            <a:pPr>
              <a:lnSpc>
                <a:spcPct val="120000"/>
              </a:lnSpc>
              <a:spcAft>
                <a:spcPts val="0"/>
              </a:spcAft>
            </a:pPr>
            <a:r>
              <a:rPr lang="en-GB" sz="3600">
                <a:solidFill>
                  <a:schemeClr val="bg1"/>
                </a:solidFill>
                <a:latin typeface="Letter-join Print Plus 1" panose="02000805000000020003" pitchFamily="50" charset="0"/>
                <a:ea typeface="Times New Roman" panose="02020603050405020304" pitchFamily="18" charset="0"/>
                <a:cs typeface="Arial" panose="020B0604020202020204" pitchFamily="34" charset="0"/>
              </a:rPr>
              <a:t>At Bramber, our intent is that all pupils, irrespective of their background or the challenges they face, make good progress and achieve high attainment across the curriculum.  </a:t>
            </a:r>
            <a:r>
              <a:rPr lang="en-GB" sz="3600">
                <a:solidFill>
                  <a:schemeClr val="bg1"/>
                </a:solidFill>
                <a:latin typeface="Letter-join Print Plus 1" panose="02000805000000020003" pitchFamily="50" charset="0"/>
                <a:ea typeface="Times New Roman" panose="02020603050405020304" pitchFamily="18" charset="0"/>
                <a:cs typeface="Times New Roman" panose="02020603050405020304" pitchFamily="18" charset="0"/>
              </a:rPr>
              <a:t>Pupil Premium funding helps remove barriers to learning and enables our disadvantaged and vulnerable pupils to fully engage in our curriculum and school life.</a:t>
            </a:r>
            <a:r>
              <a:rPr lang="en-GB">
                <a:solidFill>
                  <a:schemeClr val="bg1"/>
                </a:solidFill>
                <a:latin typeface="Letter-join Print Plus 1" panose="02000805000000020003" pitchFamily="50" charset="0"/>
                <a:ea typeface="Times New Roman" panose="02020603050405020304" pitchFamily="18" charset="0"/>
                <a:cs typeface="Times New Roman" panose="02020603050405020304" pitchFamily="18" charset="0"/>
              </a:rPr>
              <a:t> </a:t>
            </a:r>
            <a:endParaRPr lang="en-GB" sz="2800">
              <a:solidFill>
                <a:schemeClr val="bg1"/>
              </a:solidFill>
              <a:latin typeface="Letter-join Print Plus 1" panose="02000805000000020003" pitchFamily="50" charset="0"/>
              <a:ea typeface="Times New Roman" panose="02020603050405020304" pitchFamily="18" charset="0"/>
              <a:cs typeface="Times New Roman" panose="02020603050405020304" pitchFamily="18" charset="0"/>
            </a:endParaRPr>
          </a:p>
          <a:p>
            <a:pPr>
              <a:lnSpc>
                <a:spcPct val="120000"/>
              </a:lnSpc>
              <a:spcAft>
                <a:spcPts val="0"/>
              </a:spcAft>
            </a:pPr>
            <a:r>
              <a:rPr lang="en-GB">
                <a:solidFill>
                  <a:srgbClr val="0D0D0D"/>
                </a:solidFill>
                <a:latin typeface="Twinkl Cursive Looped" panose="02000000000000000000" pitchFamily="2" charset="0"/>
                <a:ea typeface="Times New Roman" panose="02020603050405020304" pitchFamily="18" charset="0"/>
                <a:cs typeface="Arial" panose="020B0604020202020204" pitchFamily="34" charset="0"/>
              </a:rPr>
              <a:t> </a:t>
            </a:r>
            <a:endParaRPr lang="en-GB" sz="2800">
              <a:solidFill>
                <a:srgbClr val="0D0D0D"/>
              </a:solidFill>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97401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B3B2531-FF34-419E-941C-7FF99EA213B8}"/>
              </a:ext>
            </a:extLst>
          </p:cNvPr>
          <p:cNvSpPr txBox="1"/>
          <p:nvPr/>
        </p:nvSpPr>
        <p:spPr>
          <a:xfrm>
            <a:off x="423192" y="338554"/>
            <a:ext cx="11621323" cy="6863417"/>
          </a:xfrm>
          <a:prstGeom prst="rect">
            <a:avLst/>
          </a:prstGeom>
          <a:noFill/>
        </p:spPr>
        <p:txBody>
          <a:bodyPr wrap="square" rtlCol="0">
            <a:spAutoFit/>
          </a:bodyPr>
          <a:lstStyle/>
          <a:p>
            <a:r>
              <a:rPr lang="en-GB" sz="2800" b="1">
                <a:solidFill>
                  <a:srgbClr val="FFFF00"/>
                </a:solidFill>
                <a:effectLst>
                  <a:outerShdw blurRad="38100" dist="38100" dir="2700000" algn="tl">
                    <a:srgbClr val="000000">
                      <a:alpha val="43137"/>
                    </a:srgbClr>
                  </a:outerShdw>
                </a:effectLst>
                <a:latin typeface="Letter-join Print Plus 1" panose="02000805000000020003" pitchFamily="50" charset="0"/>
              </a:rPr>
              <a:t>We are given pupil premium funding for:</a:t>
            </a:r>
          </a:p>
          <a:p>
            <a:endParaRPr lang="en-GB" sz="2800" b="1">
              <a:latin typeface="Letter-join Print Plus 1" panose="02000805000000020003" pitchFamily="50" charset="0"/>
            </a:endParaRPr>
          </a:p>
          <a:p>
            <a:pPr marL="285750" indent="-285750">
              <a:buFont typeface="Arial" panose="020B0604020202020204" pitchFamily="34" charset="0"/>
              <a:buChar char="•"/>
            </a:pPr>
            <a:r>
              <a:rPr lang="en-GB" sz="2400">
                <a:solidFill>
                  <a:schemeClr val="bg1"/>
                </a:solidFill>
                <a:latin typeface="Letter-join Print Plus 1" panose="02000805000000020003" pitchFamily="50" charset="0"/>
              </a:rPr>
              <a:t>Children in Reception to Year 6 who are currently entitled to free school meals based on their family income. </a:t>
            </a:r>
          </a:p>
          <a:p>
            <a:pPr marL="285750" indent="-285750">
              <a:buFont typeface="Arial" panose="020B0604020202020204" pitchFamily="34" charset="0"/>
              <a:buChar char="•"/>
            </a:pPr>
            <a:endParaRPr lang="en-GB" sz="2400">
              <a:solidFill>
                <a:schemeClr val="bg1"/>
              </a:solidFill>
              <a:latin typeface="Letter-join Print Plus 1" panose="02000805000000020003" pitchFamily="50" charset="0"/>
            </a:endParaRPr>
          </a:p>
          <a:p>
            <a:pPr marL="285750" indent="-285750">
              <a:buFont typeface="Arial" panose="020B0604020202020204" pitchFamily="34" charset="0"/>
              <a:buChar char="•"/>
            </a:pPr>
            <a:r>
              <a:rPr lang="en-GB" sz="2400">
                <a:solidFill>
                  <a:schemeClr val="bg1"/>
                </a:solidFill>
                <a:latin typeface="Letter-join Print Plus 1" panose="02000805000000020003" pitchFamily="50" charset="0"/>
              </a:rPr>
              <a:t>Children in Reception to Year 6 who were previously entitle to benefits-based free school meals, even if they are no longer eligible.  </a:t>
            </a:r>
          </a:p>
          <a:p>
            <a:pPr marL="285750" indent="-285750">
              <a:buFont typeface="Arial" panose="020B0604020202020204" pitchFamily="34" charset="0"/>
              <a:buChar char="•"/>
            </a:pPr>
            <a:endParaRPr lang="en-GB" sz="2400">
              <a:solidFill>
                <a:schemeClr val="bg1"/>
              </a:solidFill>
              <a:latin typeface="Letter-join Print Plus 1" panose="02000805000000020003" pitchFamily="50" charset="0"/>
            </a:endParaRPr>
          </a:p>
          <a:p>
            <a:pPr marL="285750" indent="-285750">
              <a:buFont typeface="Arial" panose="020B0604020202020204" pitchFamily="34" charset="0"/>
              <a:buChar char="•"/>
            </a:pPr>
            <a:r>
              <a:rPr lang="en-GB" sz="2400">
                <a:solidFill>
                  <a:schemeClr val="bg1"/>
                </a:solidFill>
                <a:latin typeface="Letter-join Print Plus 1" panose="02000805000000020003" pitchFamily="50" charset="0"/>
              </a:rPr>
              <a:t>Children cared for.</a:t>
            </a:r>
          </a:p>
          <a:p>
            <a:pPr marL="285750" indent="-285750">
              <a:buFont typeface="Arial" panose="020B0604020202020204" pitchFamily="34" charset="0"/>
              <a:buChar char="•"/>
            </a:pPr>
            <a:endParaRPr lang="en-GB" sz="2400">
              <a:solidFill>
                <a:schemeClr val="bg1"/>
              </a:solidFill>
              <a:latin typeface="Letter-join Print Plus 1" panose="02000805000000020003" pitchFamily="50" charset="0"/>
            </a:endParaRPr>
          </a:p>
          <a:p>
            <a:pPr marL="285750" indent="-285750">
              <a:buFont typeface="Arial" panose="020B0604020202020204" pitchFamily="34" charset="0"/>
              <a:buChar char="•"/>
            </a:pPr>
            <a:r>
              <a:rPr lang="en-GB" sz="2400">
                <a:solidFill>
                  <a:schemeClr val="bg1"/>
                </a:solidFill>
                <a:latin typeface="Letter-join Print Plus 1" panose="02000805000000020003" pitchFamily="50" charset="0"/>
              </a:rPr>
              <a:t>Previously looked after children who have been adopted, have a special guardianship order, a child arrangement order or a residence order.</a:t>
            </a:r>
          </a:p>
          <a:p>
            <a:pPr marL="285750" indent="-285750">
              <a:buFont typeface="Arial" panose="020B0604020202020204" pitchFamily="34" charset="0"/>
              <a:buChar char="•"/>
            </a:pPr>
            <a:endParaRPr lang="en-GB" sz="2400">
              <a:solidFill>
                <a:schemeClr val="bg1"/>
              </a:solidFill>
              <a:latin typeface="Letter-join Print Plus 1" panose="02000805000000020003" pitchFamily="50" charset="0"/>
            </a:endParaRPr>
          </a:p>
          <a:p>
            <a:pPr marL="285750" indent="-285750">
              <a:buFont typeface="Arial" panose="020B0604020202020204" pitchFamily="34" charset="0"/>
              <a:buChar char="•"/>
            </a:pPr>
            <a:r>
              <a:rPr lang="en-GB" sz="2400">
                <a:solidFill>
                  <a:schemeClr val="bg1"/>
                </a:solidFill>
                <a:latin typeface="Letter-join Print Plus 1" panose="02000805000000020003" pitchFamily="50" charset="0"/>
              </a:rPr>
              <a:t>Children recorded as being from services families.</a:t>
            </a:r>
          </a:p>
          <a:p>
            <a:pPr marL="285750" indent="-285750">
              <a:buFont typeface="Arial" panose="020B0604020202020204" pitchFamily="34" charset="0"/>
              <a:buChar char="•"/>
            </a:pPr>
            <a:endParaRPr lang="en-GB" sz="2400">
              <a:solidFill>
                <a:schemeClr val="bg1"/>
              </a:solidFill>
              <a:latin typeface="Twinkl" pitchFamily="50" charset="0"/>
            </a:endParaRPr>
          </a:p>
          <a:p>
            <a:pPr marL="285750" indent="-285750">
              <a:buFont typeface="Arial" panose="020B0604020202020204" pitchFamily="34" charset="0"/>
              <a:buChar char="•"/>
            </a:pPr>
            <a:endParaRPr lang="en-GB"/>
          </a:p>
          <a:p>
            <a:pPr marL="285750" indent="-285750">
              <a:buFont typeface="Arial" panose="020B0604020202020204" pitchFamily="34" charset="0"/>
              <a:buChar char="•"/>
            </a:pPr>
            <a:endParaRPr lang="en-GB"/>
          </a:p>
          <a:p>
            <a:pPr marL="285750" indent="-285750">
              <a:buFont typeface="Arial" panose="020B0604020202020204" pitchFamily="34" charset="0"/>
              <a:buChar char="•"/>
            </a:pPr>
            <a:endParaRPr lang="en-GB"/>
          </a:p>
          <a:p>
            <a:pPr marL="285750" indent="-285750">
              <a:buFont typeface="Arial" panose="020B0604020202020204" pitchFamily="34" charset="0"/>
              <a:buChar char="•"/>
            </a:pPr>
            <a:endParaRPr lang="en-GB"/>
          </a:p>
        </p:txBody>
      </p:sp>
    </p:spTree>
    <p:extLst>
      <p:ext uri="{BB962C8B-B14F-4D97-AF65-F5344CB8AC3E}">
        <p14:creationId xmlns:p14="http://schemas.microsoft.com/office/powerpoint/2010/main" val="26479113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A51440B-8C9B-42D6-8D94-F5160E7F2540}"/>
              </a:ext>
            </a:extLst>
          </p:cNvPr>
          <p:cNvSpPr txBox="1"/>
          <p:nvPr/>
        </p:nvSpPr>
        <p:spPr>
          <a:xfrm>
            <a:off x="406400" y="330200"/>
            <a:ext cx="5591915" cy="646331"/>
          </a:xfrm>
          <a:prstGeom prst="rect">
            <a:avLst/>
          </a:prstGeom>
          <a:noFill/>
        </p:spPr>
        <p:txBody>
          <a:bodyPr wrap="none" rtlCol="0">
            <a:spAutoFit/>
          </a:bodyPr>
          <a:lstStyle/>
          <a:p>
            <a:r>
              <a:rPr lang="en-GB" sz="3600" b="1">
                <a:solidFill>
                  <a:srgbClr val="FFFF00"/>
                </a:solidFill>
                <a:effectLst>
                  <a:outerShdw blurRad="38100" dist="38100" dir="2700000" algn="tl">
                    <a:srgbClr val="000000">
                      <a:alpha val="43137"/>
                    </a:srgbClr>
                  </a:outerShdw>
                </a:effectLst>
                <a:latin typeface="Letter-join Print Plus 1" panose="02000805000000020003" pitchFamily="50" charset="0"/>
              </a:rPr>
              <a:t>Pupil Premium Spending….</a:t>
            </a:r>
          </a:p>
        </p:txBody>
      </p:sp>
      <p:sp>
        <p:nvSpPr>
          <p:cNvPr id="3" name="TextBox 2">
            <a:extLst>
              <a:ext uri="{FF2B5EF4-FFF2-40B4-BE49-F238E27FC236}">
                <a16:creationId xmlns:a16="http://schemas.microsoft.com/office/drawing/2014/main" id="{64D763EE-3B0B-4FF1-87AE-5513B37C3B17}"/>
              </a:ext>
            </a:extLst>
          </p:cNvPr>
          <p:cNvSpPr txBox="1"/>
          <p:nvPr/>
        </p:nvSpPr>
        <p:spPr>
          <a:xfrm>
            <a:off x="749300" y="1689100"/>
            <a:ext cx="2120900" cy="1384995"/>
          </a:xfrm>
          <a:prstGeom prst="rect">
            <a:avLst/>
          </a:prstGeom>
          <a:noFill/>
        </p:spPr>
        <p:txBody>
          <a:bodyPr wrap="square" rtlCol="0">
            <a:spAutoFit/>
          </a:bodyPr>
          <a:lstStyle/>
          <a:p>
            <a:pPr algn="ctr"/>
            <a:r>
              <a:rPr lang="en-GB" sz="2800">
                <a:solidFill>
                  <a:schemeClr val="bg1"/>
                </a:solidFill>
                <a:latin typeface="Letter-join Print Plus 1" panose="02000805000000020003" pitchFamily="50" charset="0"/>
              </a:rPr>
              <a:t>Support for trips and experiences</a:t>
            </a:r>
          </a:p>
        </p:txBody>
      </p:sp>
      <p:sp>
        <p:nvSpPr>
          <p:cNvPr id="4" name="Rectangle 3">
            <a:extLst>
              <a:ext uri="{FF2B5EF4-FFF2-40B4-BE49-F238E27FC236}">
                <a16:creationId xmlns:a16="http://schemas.microsoft.com/office/drawing/2014/main" id="{6DA48C58-436E-4631-8D12-0223EA353212}"/>
              </a:ext>
            </a:extLst>
          </p:cNvPr>
          <p:cNvSpPr/>
          <p:nvPr/>
        </p:nvSpPr>
        <p:spPr>
          <a:xfrm>
            <a:off x="3748020" y="3244334"/>
            <a:ext cx="4695966" cy="523220"/>
          </a:xfrm>
          <a:prstGeom prst="rect">
            <a:avLst/>
          </a:prstGeom>
        </p:spPr>
        <p:txBody>
          <a:bodyPr wrap="none">
            <a:spAutoFit/>
          </a:bodyPr>
          <a:lstStyle/>
          <a:p>
            <a:pPr algn="ctr"/>
            <a:r>
              <a:rPr lang="en-GB" sz="2800">
                <a:solidFill>
                  <a:schemeClr val="bg1"/>
                </a:solidFill>
                <a:latin typeface="Letter-join Print Plus 1" panose="02000805000000020003" pitchFamily="50" charset="0"/>
              </a:rPr>
              <a:t>Pastoral care and well being</a:t>
            </a:r>
          </a:p>
        </p:txBody>
      </p:sp>
      <p:sp>
        <p:nvSpPr>
          <p:cNvPr id="5" name="Rectangle 4">
            <a:extLst>
              <a:ext uri="{FF2B5EF4-FFF2-40B4-BE49-F238E27FC236}">
                <a16:creationId xmlns:a16="http://schemas.microsoft.com/office/drawing/2014/main" id="{01583474-5952-4D16-A158-11B89D0F48B6}"/>
              </a:ext>
            </a:extLst>
          </p:cNvPr>
          <p:cNvSpPr/>
          <p:nvPr/>
        </p:nvSpPr>
        <p:spPr>
          <a:xfrm>
            <a:off x="7738953" y="904270"/>
            <a:ext cx="2793500" cy="1200329"/>
          </a:xfrm>
          <a:prstGeom prst="rect">
            <a:avLst/>
          </a:prstGeom>
        </p:spPr>
        <p:txBody>
          <a:bodyPr wrap="square">
            <a:spAutoFit/>
          </a:bodyPr>
          <a:lstStyle/>
          <a:p>
            <a:pPr algn="ctr"/>
            <a:r>
              <a:rPr lang="en-GB" sz="2400">
                <a:solidFill>
                  <a:schemeClr val="bg1"/>
                </a:solidFill>
                <a:latin typeface="Letter-join Print Plus 1" panose="02000805000000020003" pitchFamily="50" charset="0"/>
              </a:rPr>
              <a:t>Additional resources to support learning at home and school</a:t>
            </a:r>
          </a:p>
        </p:txBody>
      </p:sp>
      <p:sp>
        <p:nvSpPr>
          <p:cNvPr id="6" name="Rectangle 5">
            <a:extLst>
              <a:ext uri="{FF2B5EF4-FFF2-40B4-BE49-F238E27FC236}">
                <a16:creationId xmlns:a16="http://schemas.microsoft.com/office/drawing/2014/main" id="{DBBA3E89-7904-4930-98B6-3593BFD11745}"/>
              </a:ext>
            </a:extLst>
          </p:cNvPr>
          <p:cNvSpPr/>
          <p:nvPr/>
        </p:nvSpPr>
        <p:spPr>
          <a:xfrm>
            <a:off x="1142172" y="4495512"/>
            <a:ext cx="2651367" cy="523220"/>
          </a:xfrm>
          <a:prstGeom prst="rect">
            <a:avLst/>
          </a:prstGeom>
        </p:spPr>
        <p:txBody>
          <a:bodyPr wrap="none">
            <a:spAutoFit/>
          </a:bodyPr>
          <a:lstStyle/>
          <a:p>
            <a:pPr algn="ctr"/>
            <a:r>
              <a:rPr lang="en-GB" sz="2800">
                <a:solidFill>
                  <a:schemeClr val="bg1"/>
                </a:solidFill>
                <a:latin typeface="Letter-join Print Plus 1" panose="02000805000000020003" pitchFamily="50" charset="0"/>
              </a:rPr>
              <a:t>Additional staff</a:t>
            </a:r>
          </a:p>
        </p:txBody>
      </p:sp>
      <p:sp>
        <p:nvSpPr>
          <p:cNvPr id="7" name="Rectangle 6">
            <a:extLst>
              <a:ext uri="{FF2B5EF4-FFF2-40B4-BE49-F238E27FC236}">
                <a16:creationId xmlns:a16="http://schemas.microsoft.com/office/drawing/2014/main" id="{9218DFFB-D11D-4085-89BA-C2568971758A}"/>
              </a:ext>
            </a:extLst>
          </p:cNvPr>
          <p:cNvSpPr/>
          <p:nvPr/>
        </p:nvSpPr>
        <p:spPr>
          <a:xfrm>
            <a:off x="8857612" y="4168626"/>
            <a:ext cx="2325381" cy="523220"/>
          </a:xfrm>
          <a:prstGeom prst="rect">
            <a:avLst/>
          </a:prstGeom>
        </p:spPr>
        <p:txBody>
          <a:bodyPr wrap="none">
            <a:spAutoFit/>
          </a:bodyPr>
          <a:lstStyle/>
          <a:p>
            <a:pPr algn="ctr"/>
            <a:r>
              <a:rPr lang="en-GB" sz="2800">
                <a:solidFill>
                  <a:schemeClr val="bg1"/>
                </a:solidFill>
                <a:latin typeface="Letter-join Print Plus 1" panose="02000805000000020003" pitchFamily="50" charset="0"/>
              </a:rPr>
              <a:t>Staff training</a:t>
            </a:r>
          </a:p>
        </p:txBody>
      </p:sp>
      <p:sp>
        <p:nvSpPr>
          <p:cNvPr id="8" name="Rectangle 7">
            <a:extLst>
              <a:ext uri="{FF2B5EF4-FFF2-40B4-BE49-F238E27FC236}">
                <a16:creationId xmlns:a16="http://schemas.microsoft.com/office/drawing/2014/main" id="{BCBF06FF-3ACE-47AF-B039-0BA734E09931}"/>
              </a:ext>
            </a:extLst>
          </p:cNvPr>
          <p:cNvSpPr/>
          <p:nvPr/>
        </p:nvSpPr>
        <p:spPr>
          <a:xfrm>
            <a:off x="4217996" y="2035830"/>
            <a:ext cx="2173159" cy="461665"/>
          </a:xfrm>
          <a:prstGeom prst="rect">
            <a:avLst/>
          </a:prstGeom>
        </p:spPr>
        <p:txBody>
          <a:bodyPr wrap="none">
            <a:spAutoFit/>
          </a:bodyPr>
          <a:lstStyle/>
          <a:p>
            <a:pPr algn="ctr"/>
            <a:r>
              <a:rPr lang="en-GB" sz="2400">
                <a:solidFill>
                  <a:schemeClr val="bg1"/>
                </a:solidFill>
                <a:latin typeface="Letter-join Print Plus 1" panose="02000805000000020003" pitchFamily="50" charset="0"/>
              </a:rPr>
              <a:t>School Uniform</a:t>
            </a:r>
          </a:p>
        </p:txBody>
      </p:sp>
      <p:sp>
        <p:nvSpPr>
          <p:cNvPr id="9" name="TextBox 8">
            <a:extLst>
              <a:ext uri="{FF2B5EF4-FFF2-40B4-BE49-F238E27FC236}">
                <a16:creationId xmlns:a16="http://schemas.microsoft.com/office/drawing/2014/main" id="{4E68F795-C976-47C5-8757-056E95D9C9FC}"/>
              </a:ext>
            </a:extLst>
          </p:cNvPr>
          <p:cNvSpPr txBox="1"/>
          <p:nvPr/>
        </p:nvSpPr>
        <p:spPr>
          <a:xfrm>
            <a:off x="2018060" y="5712191"/>
            <a:ext cx="8546186" cy="646331"/>
          </a:xfrm>
          <a:prstGeom prst="rect">
            <a:avLst/>
          </a:prstGeom>
          <a:noFill/>
        </p:spPr>
        <p:txBody>
          <a:bodyPr wrap="none" rtlCol="0">
            <a:spAutoFit/>
          </a:bodyPr>
          <a:lstStyle/>
          <a:p>
            <a:r>
              <a:rPr lang="en-GB" sz="2800" b="1" i="1">
                <a:solidFill>
                  <a:srgbClr val="FFFF00"/>
                </a:solidFill>
                <a:effectLst>
                  <a:outerShdw blurRad="38100" dist="38100" dir="2700000" algn="tl">
                    <a:srgbClr val="000000">
                      <a:alpha val="43137"/>
                    </a:srgbClr>
                  </a:outerShdw>
                </a:effectLst>
                <a:latin typeface="Letter-join Print Plus 1" panose="02000805000000020003" pitchFamily="50" charset="0"/>
              </a:rPr>
              <a:t>Please read our three-year strategy on the website</a:t>
            </a:r>
            <a:r>
              <a:rPr lang="en-GB" sz="3600" b="1">
                <a:solidFill>
                  <a:srgbClr val="FFFF00"/>
                </a:solidFill>
                <a:effectLst>
                  <a:outerShdw blurRad="38100" dist="38100" dir="2700000" algn="tl">
                    <a:srgbClr val="000000">
                      <a:alpha val="43137"/>
                    </a:srgbClr>
                  </a:outerShdw>
                </a:effectLst>
                <a:latin typeface="Letter-join Print Plus 1" panose="02000805000000020003" pitchFamily="50" charset="0"/>
              </a:rPr>
              <a:t>.</a:t>
            </a:r>
          </a:p>
        </p:txBody>
      </p:sp>
    </p:spTree>
    <p:extLst>
      <p:ext uri="{BB962C8B-B14F-4D97-AF65-F5344CB8AC3E}">
        <p14:creationId xmlns:p14="http://schemas.microsoft.com/office/powerpoint/2010/main" val="1833569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9999"/>
        </a:solidFill>
        <a:effectLst/>
      </p:bgPr>
    </p:bg>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C77682D5-44EF-FF34-D8CF-67469AA80938}"/>
              </a:ext>
            </a:extLst>
          </p:cNvPr>
          <p:cNvSpPr txBox="1"/>
          <p:nvPr/>
        </p:nvSpPr>
        <p:spPr>
          <a:xfrm>
            <a:off x="971368" y="371719"/>
            <a:ext cx="6125964" cy="990153"/>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400" b="1" kern="1200" dirty="0">
                <a:solidFill>
                  <a:schemeClr val="tx1"/>
                </a:solidFill>
                <a:latin typeface="Letter-join Print Plus 1" panose="02000805000000020003" pitchFamily="50" charset="0"/>
                <a:ea typeface="+mj-ea"/>
                <a:cs typeface="+mj-cs"/>
              </a:rPr>
              <a:t>We will talk about:</a:t>
            </a:r>
          </a:p>
        </p:txBody>
      </p:sp>
      <p:sp>
        <p:nvSpPr>
          <p:cNvPr id="4" name="TextBox 3"/>
          <p:cNvSpPr txBox="1"/>
          <p:nvPr/>
        </p:nvSpPr>
        <p:spPr>
          <a:xfrm>
            <a:off x="407163" y="1361873"/>
            <a:ext cx="10770910" cy="4951378"/>
          </a:xfrm>
          <a:prstGeom prst="rect">
            <a:avLst/>
          </a:prstGeom>
        </p:spPr>
        <p:txBody>
          <a:bodyPr vert="horz" lIns="91440" tIns="45720" rIns="91440" bIns="45720" rtlCol="0">
            <a:normAutofit/>
          </a:bodyPr>
          <a:lstStyle/>
          <a:p>
            <a:pPr>
              <a:lnSpc>
                <a:spcPct val="90000"/>
              </a:lnSpc>
              <a:spcAft>
                <a:spcPts val="600"/>
              </a:spcAft>
            </a:pPr>
            <a:endParaRPr lang="en-US" sz="2800" dirty="0">
              <a:latin typeface="Letter-join Print Plus 1" panose="02000805000000020003" pitchFamily="50" charset="0"/>
            </a:endParaRPr>
          </a:p>
          <a:p>
            <a:pPr marL="457200" indent="-228600">
              <a:lnSpc>
                <a:spcPct val="90000"/>
              </a:lnSpc>
              <a:spcAft>
                <a:spcPts val="600"/>
              </a:spcAft>
              <a:buFont typeface="Arial" panose="020B0604020202020204" pitchFamily="34" charset="0"/>
              <a:buChar char="•"/>
            </a:pPr>
            <a:r>
              <a:rPr lang="en-US" sz="2800" dirty="0">
                <a:latin typeface="Letter-join Print Plus 1" panose="02000805000000020003" pitchFamily="50" charset="0"/>
              </a:rPr>
              <a:t>An insight into your child’s first year at school</a:t>
            </a:r>
          </a:p>
          <a:p>
            <a:pPr marL="457200" indent="-228600">
              <a:lnSpc>
                <a:spcPct val="90000"/>
              </a:lnSpc>
              <a:spcAft>
                <a:spcPts val="600"/>
              </a:spcAft>
              <a:buFont typeface="Arial" panose="020B0604020202020204" pitchFamily="34" charset="0"/>
              <a:buChar char="•"/>
            </a:pPr>
            <a:r>
              <a:rPr lang="en-US" sz="2800" dirty="0">
                <a:latin typeface="Letter-join Print Plus 1" panose="02000805000000020003" pitchFamily="50" charset="0"/>
              </a:rPr>
              <a:t>The EYFS curriculum – prime &amp; specific areas of learning</a:t>
            </a:r>
          </a:p>
          <a:p>
            <a:pPr marL="457200" indent="-228600">
              <a:lnSpc>
                <a:spcPct val="90000"/>
              </a:lnSpc>
              <a:spcAft>
                <a:spcPts val="600"/>
              </a:spcAft>
              <a:buFont typeface="Arial" panose="020B0604020202020204" pitchFamily="34" charset="0"/>
              <a:buChar char="•"/>
            </a:pPr>
            <a:r>
              <a:rPr lang="en-US" sz="2800" dirty="0">
                <a:latin typeface="Letter-join Print Plus 1" panose="02000805000000020003" pitchFamily="50" charset="0"/>
              </a:rPr>
              <a:t>Approaches to teaching </a:t>
            </a:r>
            <a:r>
              <a:rPr lang="en-US" sz="2800" b="1" dirty="0">
                <a:latin typeface="Letter-join Print Plus 1" panose="02000805000000020003" pitchFamily="50" charset="0"/>
              </a:rPr>
              <a:t>Reading, Writing &amp; Number</a:t>
            </a:r>
          </a:p>
          <a:p>
            <a:pPr marL="457200" indent="-228600">
              <a:lnSpc>
                <a:spcPct val="90000"/>
              </a:lnSpc>
              <a:spcAft>
                <a:spcPts val="600"/>
              </a:spcAft>
              <a:buFont typeface="Arial" panose="020B0604020202020204" pitchFamily="34" charset="0"/>
              <a:buChar char="•"/>
            </a:pPr>
            <a:r>
              <a:rPr lang="en-US" sz="2800" dirty="0">
                <a:latin typeface="Letter-join Print Plus 1" panose="02000805000000020003" pitchFamily="50" charset="0"/>
              </a:rPr>
              <a:t>Any queries </a:t>
            </a:r>
          </a:p>
          <a:p>
            <a:pPr indent="-228600">
              <a:lnSpc>
                <a:spcPct val="90000"/>
              </a:lnSpc>
              <a:spcAft>
                <a:spcPts val="600"/>
              </a:spcAft>
              <a:buFont typeface="Arial" panose="020B0604020202020204" pitchFamily="34" charset="0"/>
              <a:buChar char="•"/>
            </a:pPr>
            <a:endParaRPr lang="en-US" sz="2800" dirty="0">
              <a:latin typeface="Letter-join Print Plus 1" panose="02000805000000020003" pitchFamily="50" charset="0"/>
            </a:endParaRPr>
          </a:p>
          <a:p>
            <a:pPr indent="-228600">
              <a:lnSpc>
                <a:spcPct val="90000"/>
              </a:lnSpc>
              <a:spcAft>
                <a:spcPts val="600"/>
              </a:spcAft>
              <a:buFont typeface="Arial" panose="020B0604020202020204" pitchFamily="34" charset="0"/>
              <a:buChar char="•"/>
            </a:pPr>
            <a:endParaRPr lang="en-US" sz="2800" dirty="0">
              <a:latin typeface="Letter-join Print Plus 1" panose="02000805000000020003" pitchFamily="50" charset="0"/>
            </a:endParaRPr>
          </a:p>
          <a:p>
            <a:pPr indent="-228600">
              <a:lnSpc>
                <a:spcPct val="90000"/>
              </a:lnSpc>
              <a:spcAft>
                <a:spcPts val="600"/>
              </a:spcAft>
              <a:buFont typeface="Arial" panose="020B0604020202020204" pitchFamily="34" charset="0"/>
              <a:buChar char="•"/>
            </a:pPr>
            <a:endParaRPr lang="en-US" sz="2800" dirty="0">
              <a:latin typeface="Letter-join Print Plus 1" panose="02000805000000020003" pitchFamily="50" charset="0"/>
            </a:endParaRPr>
          </a:p>
        </p:txBody>
      </p:sp>
    </p:spTree>
    <p:extLst>
      <p:ext uri="{BB962C8B-B14F-4D97-AF65-F5344CB8AC3E}">
        <p14:creationId xmlns:p14="http://schemas.microsoft.com/office/powerpoint/2010/main" val="35430506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1316" y="237894"/>
            <a:ext cx="11596255" cy="6553604"/>
          </a:xfrm>
        </p:spPr>
        <p:txBody>
          <a:bodyPr>
            <a:noAutofit/>
          </a:bodyPr>
          <a:lstStyle/>
          <a:p>
            <a:pPr marL="0" lvl="0" indent="0" algn="ctr">
              <a:lnSpc>
                <a:spcPct val="100000"/>
              </a:lnSpc>
              <a:spcBef>
                <a:spcPts val="0"/>
              </a:spcBef>
              <a:buNone/>
            </a:pPr>
            <a:r>
              <a:rPr lang="en-GB" b="1" dirty="0">
                <a:solidFill>
                  <a:prstClr val="white"/>
                </a:solidFill>
                <a:latin typeface="Letter-join Print Plus 1" panose="02000805000000020003" pitchFamily="50" charset="0"/>
                <a:cs typeface="Times New Roman" panose="02020603050405020304" pitchFamily="18" charset="0"/>
              </a:rPr>
              <a:t>Adults working with your child </a:t>
            </a:r>
            <a:endParaRPr lang="en-GB" dirty="0">
              <a:solidFill>
                <a:prstClr val="white"/>
              </a:solidFill>
              <a:latin typeface="Letter-join Print Plus 1" panose="02000805000000020003" pitchFamily="50" charset="0"/>
              <a:cs typeface="Times New Roman" panose="02020603050405020304" pitchFamily="18" charset="0"/>
            </a:endParaRPr>
          </a:p>
          <a:p>
            <a:pPr marL="0" lvl="0" indent="0">
              <a:lnSpc>
                <a:spcPct val="100000"/>
              </a:lnSpc>
              <a:spcBef>
                <a:spcPts val="0"/>
              </a:spcBef>
              <a:buNone/>
            </a:pPr>
            <a:br>
              <a:rPr lang="en-GB" b="1" dirty="0">
                <a:solidFill>
                  <a:prstClr val="white"/>
                </a:solidFill>
                <a:latin typeface="Letter-join Print Plus 1" panose="02000805000000020003" pitchFamily="50" charset="0"/>
                <a:cs typeface="Times New Roman" panose="02020603050405020304" pitchFamily="18" charset="0"/>
              </a:rPr>
            </a:br>
            <a:r>
              <a:rPr lang="en-GB" b="1" dirty="0">
                <a:solidFill>
                  <a:prstClr val="white"/>
                </a:solidFill>
                <a:latin typeface="Letter-join Print Plus 1" panose="02000805000000020003" pitchFamily="50" charset="0"/>
                <a:cs typeface="Times New Roman" panose="02020603050405020304" pitchFamily="18" charset="0"/>
              </a:rPr>
              <a:t>Class Teachers: </a:t>
            </a:r>
            <a:r>
              <a:rPr lang="en-GB" dirty="0">
                <a:solidFill>
                  <a:prstClr val="white"/>
                </a:solidFill>
                <a:latin typeface="Letter-join Print Plus 1" panose="02000805000000020003" pitchFamily="50" charset="0"/>
                <a:cs typeface="Times New Roman" panose="02020603050405020304" pitchFamily="18" charset="0"/>
              </a:rPr>
              <a:t>Mrs Holmes &amp; Miss Barber      </a:t>
            </a:r>
            <a:r>
              <a:rPr lang="en-GB" b="1" dirty="0">
                <a:solidFill>
                  <a:prstClr val="white"/>
                </a:solidFill>
                <a:latin typeface="Letter-join Print Plus 1" panose="02000805000000020003" pitchFamily="50" charset="0"/>
                <a:cs typeface="Times New Roman" panose="02020603050405020304" pitchFamily="18" charset="0"/>
              </a:rPr>
              <a:t>PPA Cover: </a:t>
            </a:r>
            <a:r>
              <a:rPr lang="en-GB" dirty="0">
                <a:solidFill>
                  <a:prstClr val="white"/>
                </a:solidFill>
                <a:latin typeface="Letter-join Print Plus 1" panose="02000805000000020003" pitchFamily="50" charset="0"/>
                <a:cs typeface="Times New Roman" panose="02020603050405020304" pitchFamily="18" charset="0"/>
              </a:rPr>
              <a:t>Mrs Poole</a:t>
            </a:r>
            <a:br>
              <a:rPr lang="en-GB" dirty="0">
                <a:solidFill>
                  <a:prstClr val="white"/>
                </a:solidFill>
                <a:latin typeface="Letter-join Print Plus 1" panose="02000805000000020003" pitchFamily="50" charset="0"/>
                <a:cs typeface="Times New Roman" panose="02020603050405020304" pitchFamily="18" charset="0"/>
              </a:rPr>
            </a:br>
            <a:endParaRPr lang="en-GB" dirty="0">
              <a:solidFill>
                <a:prstClr val="white"/>
              </a:solidFill>
              <a:latin typeface="Letter-join Print Plus 1" panose="02000805000000020003" pitchFamily="50" charset="0"/>
              <a:cs typeface="Times New Roman" panose="02020603050405020304" pitchFamily="18" charset="0"/>
            </a:endParaRPr>
          </a:p>
          <a:p>
            <a:pPr marL="0" lvl="0" indent="0">
              <a:lnSpc>
                <a:spcPct val="100000"/>
              </a:lnSpc>
              <a:spcBef>
                <a:spcPts val="0"/>
              </a:spcBef>
              <a:buNone/>
            </a:pPr>
            <a:endParaRPr lang="en-GB" b="1" dirty="0">
              <a:solidFill>
                <a:prstClr val="white"/>
              </a:solidFill>
              <a:latin typeface="Letter-join Print Plus 1" panose="02000805000000020003" pitchFamily="50" charset="0"/>
              <a:cs typeface="Times New Roman" panose="02020603050405020304" pitchFamily="18" charset="0"/>
            </a:endParaRPr>
          </a:p>
          <a:p>
            <a:pPr marL="0" lvl="0" indent="0">
              <a:lnSpc>
                <a:spcPct val="100000"/>
              </a:lnSpc>
              <a:spcBef>
                <a:spcPts val="0"/>
              </a:spcBef>
              <a:buNone/>
            </a:pPr>
            <a:endParaRPr lang="en-GB" b="1" dirty="0">
              <a:solidFill>
                <a:prstClr val="white"/>
              </a:solidFill>
              <a:latin typeface="Letter-join Print Plus 1" panose="02000805000000020003" pitchFamily="50" charset="0"/>
              <a:cs typeface="Times New Roman" panose="02020603050405020304" pitchFamily="18" charset="0"/>
            </a:endParaRPr>
          </a:p>
          <a:p>
            <a:pPr marL="0" lvl="0" indent="0">
              <a:lnSpc>
                <a:spcPct val="100000"/>
              </a:lnSpc>
              <a:spcBef>
                <a:spcPts val="0"/>
              </a:spcBef>
              <a:buNone/>
            </a:pPr>
            <a:endParaRPr lang="en-GB" b="1" dirty="0">
              <a:solidFill>
                <a:prstClr val="white"/>
              </a:solidFill>
              <a:latin typeface="Letter-join Print Plus 1" panose="02000805000000020003" pitchFamily="50" charset="0"/>
              <a:cs typeface="Times New Roman" panose="02020603050405020304" pitchFamily="18" charset="0"/>
            </a:endParaRPr>
          </a:p>
          <a:p>
            <a:pPr marL="0" lvl="0" indent="0">
              <a:lnSpc>
                <a:spcPct val="100000"/>
              </a:lnSpc>
              <a:spcBef>
                <a:spcPts val="0"/>
              </a:spcBef>
              <a:buNone/>
            </a:pPr>
            <a:endParaRPr lang="en-GB" b="1" dirty="0">
              <a:solidFill>
                <a:prstClr val="white"/>
              </a:solidFill>
              <a:latin typeface="Letter-join Print Plus 1" panose="02000805000000020003" pitchFamily="50" charset="0"/>
              <a:cs typeface="Times New Roman" panose="02020603050405020304" pitchFamily="18" charset="0"/>
            </a:endParaRPr>
          </a:p>
          <a:p>
            <a:pPr marL="0" lvl="0" indent="0">
              <a:lnSpc>
                <a:spcPct val="100000"/>
              </a:lnSpc>
              <a:spcBef>
                <a:spcPts val="0"/>
              </a:spcBef>
              <a:buNone/>
            </a:pPr>
            <a:endParaRPr lang="en-GB" b="1" dirty="0">
              <a:solidFill>
                <a:prstClr val="white"/>
              </a:solidFill>
              <a:latin typeface="Letter-join Print Plus 1" panose="02000805000000020003" pitchFamily="50" charset="0"/>
              <a:cs typeface="Times New Roman" panose="02020603050405020304" pitchFamily="18" charset="0"/>
            </a:endParaRPr>
          </a:p>
          <a:p>
            <a:pPr marL="0" lvl="0" indent="0">
              <a:lnSpc>
                <a:spcPct val="100000"/>
              </a:lnSpc>
              <a:spcBef>
                <a:spcPts val="0"/>
              </a:spcBef>
              <a:buNone/>
            </a:pPr>
            <a:r>
              <a:rPr lang="en-GB" b="1" dirty="0">
                <a:solidFill>
                  <a:prstClr val="white"/>
                </a:solidFill>
                <a:latin typeface="Letter-join Print Plus 1" panose="02000805000000020003" pitchFamily="50" charset="0"/>
                <a:cs typeface="Times New Roman" panose="02020603050405020304" pitchFamily="18" charset="0"/>
              </a:rPr>
              <a:t>Class Teaching Assistant: </a:t>
            </a:r>
            <a:r>
              <a:rPr lang="en-GB" dirty="0">
                <a:solidFill>
                  <a:prstClr val="white"/>
                </a:solidFill>
                <a:latin typeface="Letter-join Print Plus 1" panose="02000805000000020003" pitchFamily="50" charset="0"/>
                <a:cs typeface="Times New Roman" panose="02020603050405020304" pitchFamily="18" charset="0"/>
              </a:rPr>
              <a:t>Miss Kirin </a:t>
            </a:r>
          </a:p>
          <a:p>
            <a:pPr marL="0" lvl="0" indent="0">
              <a:lnSpc>
                <a:spcPct val="100000"/>
              </a:lnSpc>
              <a:spcBef>
                <a:spcPts val="0"/>
              </a:spcBef>
              <a:buNone/>
            </a:pPr>
            <a:endParaRPr lang="en-GB" dirty="0">
              <a:solidFill>
                <a:prstClr val="white"/>
              </a:solidFill>
              <a:latin typeface="Letter-join Print Plus 1" panose="02000805000000020003" pitchFamily="50" charset="0"/>
              <a:cs typeface="Times New Roman" panose="02020603050405020304" pitchFamily="18" charset="0"/>
            </a:endParaRPr>
          </a:p>
          <a:p>
            <a:pPr marL="0" lvl="0" indent="0">
              <a:lnSpc>
                <a:spcPct val="100000"/>
              </a:lnSpc>
              <a:spcBef>
                <a:spcPts val="0"/>
              </a:spcBef>
              <a:buNone/>
            </a:pPr>
            <a:endParaRPr lang="en-GB" b="1" dirty="0">
              <a:solidFill>
                <a:prstClr val="white"/>
              </a:solidFill>
              <a:latin typeface="Letter-join Print Plus 1" panose="02000805000000020003" pitchFamily="50" charset="0"/>
              <a:cs typeface="Times New Roman" panose="02020603050405020304" pitchFamily="18" charset="0"/>
            </a:endParaRPr>
          </a:p>
          <a:p>
            <a:pPr marL="0" lvl="0" indent="0">
              <a:lnSpc>
                <a:spcPct val="100000"/>
              </a:lnSpc>
              <a:spcBef>
                <a:spcPts val="0"/>
              </a:spcBef>
              <a:buNone/>
            </a:pPr>
            <a:endParaRPr lang="en-GB" b="1" dirty="0">
              <a:solidFill>
                <a:prstClr val="white"/>
              </a:solidFill>
              <a:latin typeface="Letter-join Print Plus 1" panose="02000805000000020003" pitchFamily="50" charset="0"/>
              <a:cs typeface="Times New Roman" panose="02020603050405020304" pitchFamily="18" charset="0"/>
            </a:endParaRPr>
          </a:p>
          <a:p>
            <a:pPr marL="0" lvl="0" indent="0">
              <a:lnSpc>
                <a:spcPct val="100000"/>
              </a:lnSpc>
              <a:spcBef>
                <a:spcPts val="0"/>
              </a:spcBef>
              <a:buNone/>
            </a:pPr>
            <a:endParaRPr lang="en-GB" b="1" dirty="0">
              <a:solidFill>
                <a:prstClr val="white"/>
              </a:solidFill>
              <a:latin typeface="Letter-join Print Plus 1" panose="02000805000000020003" pitchFamily="50" charset="0"/>
              <a:cs typeface="Times New Roman" panose="02020603050405020304" pitchFamily="18" charset="0"/>
            </a:endParaRPr>
          </a:p>
          <a:p>
            <a:pPr marL="0" lvl="0" indent="0">
              <a:lnSpc>
                <a:spcPct val="100000"/>
              </a:lnSpc>
              <a:spcBef>
                <a:spcPts val="0"/>
              </a:spcBef>
              <a:buNone/>
            </a:pPr>
            <a:r>
              <a:rPr lang="en-GB" b="1" dirty="0">
                <a:solidFill>
                  <a:prstClr val="white"/>
                </a:solidFill>
                <a:latin typeface="Letter-join Print Plus 1" panose="02000805000000020003" pitchFamily="50" charset="0"/>
                <a:cs typeface="Times New Roman" panose="02020603050405020304" pitchFamily="18" charset="0"/>
              </a:rPr>
              <a:t>Student: </a:t>
            </a:r>
            <a:r>
              <a:rPr lang="en-GB" dirty="0">
                <a:solidFill>
                  <a:prstClr val="white"/>
                </a:solidFill>
                <a:latin typeface="Letter-join Print Plus 1" panose="02000805000000020003" pitchFamily="50" charset="0"/>
                <a:cs typeface="Times New Roman" panose="02020603050405020304" pitchFamily="18" charset="0"/>
              </a:rPr>
              <a:t>Miss Alderman (Mon &amp; Tues) </a:t>
            </a:r>
            <a:br>
              <a:rPr lang="en-GB" dirty="0">
                <a:solidFill>
                  <a:prstClr val="white"/>
                </a:solidFill>
                <a:latin typeface="Letter-join Print Plus 1" panose="02000805000000020003" pitchFamily="50" charset="0"/>
                <a:cs typeface="Times New Roman" panose="02020603050405020304" pitchFamily="18" charset="0"/>
              </a:rPr>
            </a:br>
            <a:endParaRPr lang="en-GB" dirty="0">
              <a:solidFill>
                <a:prstClr val="white"/>
              </a:solidFill>
              <a:latin typeface="Letter-join Print Plus 1" panose="02000805000000020003" pitchFamily="50" charset="0"/>
              <a:cs typeface="Times New Roman" panose="02020603050405020304" pitchFamily="18" charset="0"/>
            </a:endParaRPr>
          </a:p>
          <a:p>
            <a:pPr marL="0" lvl="0" indent="0">
              <a:lnSpc>
                <a:spcPct val="100000"/>
              </a:lnSpc>
              <a:spcBef>
                <a:spcPts val="0"/>
              </a:spcBef>
              <a:buNone/>
            </a:pPr>
            <a:endParaRPr lang="en-GB" b="1" dirty="0">
              <a:solidFill>
                <a:prstClr val="white"/>
              </a:solidFill>
              <a:latin typeface="Letter-join Print Plus 1" panose="02000805000000020003" pitchFamily="50" charset="0"/>
              <a:cs typeface="Times New Roman" panose="02020603050405020304" pitchFamily="18" charset="0"/>
            </a:endParaRPr>
          </a:p>
        </p:txBody>
      </p:sp>
    </p:spTree>
    <p:extLst>
      <p:ext uri="{BB962C8B-B14F-4D97-AF65-F5344CB8AC3E}">
        <p14:creationId xmlns:p14="http://schemas.microsoft.com/office/powerpoint/2010/main" val="28308177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273201" y="123594"/>
            <a:ext cx="11596255" cy="655360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Font typeface="Arial" panose="020B0604020202020204" pitchFamily="34" charset="0"/>
              <a:buNone/>
            </a:pPr>
            <a:r>
              <a:rPr lang="en-GB" sz="6000" b="1" dirty="0">
                <a:solidFill>
                  <a:prstClr val="white"/>
                </a:solidFill>
                <a:latin typeface="Letter-join Print Plus 1" panose="02000805000000020003" pitchFamily="50" charset="0"/>
                <a:cs typeface="Times New Roman" panose="02020603050405020304" pitchFamily="18" charset="0"/>
              </a:rPr>
              <a:t>Baseline Assessment  </a:t>
            </a:r>
            <a:endParaRPr lang="en-GB" sz="4800" dirty="0">
              <a:solidFill>
                <a:prstClr val="white"/>
              </a:solidFill>
              <a:latin typeface="Letter-join Print Plus 1" panose="02000805000000020003" pitchFamily="50" charset="0"/>
              <a:cs typeface="Times New Roman" panose="02020603050405020304" pitchFamily="18" charset="0"/>
            </a:endParaRPr>
          </a:p>
          <a:p>
            <a:pPr marL="0" indent="0" algn="ctr">
              <a:lnSpc>
                <a:spcPct val="100000"/>
              </a:lnSpc>
              <a:spcBef>
                <a:spcPts val="0"/>
              </a:spcBef>
              <a:buNone/>
            </a:pPr>
            <a:br>
              <a:rPr lang="en-GB" sz="3200" b="1" dirty="0">
                <a:solidFill>
                  <a:prstClr val="white"/>
                </a:solidFill>
                <a:latin typeface="Letter-join Print Plus 1" panose="02000805000000020003" pitchFamily="50" charset="0"/>
                <a:cs typeface="Times New Roman" panose="02020603050405020304" pitchFamily="18" charset="0"/>
              </a:rPr>
            </a:br>
            <a:r>
              <a:rPr lang="en-GB" sz="3200" dirty="0">
                <a:solidFill>
                  <a:prstClr val="white"/>
                </a:solidFill>
                <a:latin typeface="Letter-join Print Plus 1" panose="02000805000000020003" pitchFamily="50" charset="0"/>
                <a:cs typeface="Times New Roman" panose="02020603050405020304" pitchFamily="18" charset="0"/>
              </a:rPr>
              <a:t>The reception baseline assessment provides the basis for a new way of measuring the progress primary schools make with their pupils. Unlike the previous progress measure, this will give schools credit for the important work they do with their pupils between reception and year 6.</a:t>
            </a:r>
          </a:p>
          <a:p>
            <a:pPr marL="0" indent="0" algn="ctr">
              <a:lnSpc>
                <a:spcPct val="100000"/>
              </a:lnSpc>
              <a:spcBef>
                <a:spcPts val="0"/>
              </a:spcBef>
              <a:buNone/>
            </a:pPr>
            <a:r>
              <a:rPr lang="en-GB" sz="3200" dirty="0">
                <a:solidFill>
                  <a:prstClr val="white"/>
                </a:solidFill>
                <a:latin typeface="Letter-join Print Plus 1" panose="02000805000000020003" pitchFamily="50" charset="0"/>
                <a:cs typeface="Times New Roman" panose="02020603050405020304" pitchFamily="18" charset="0"/>
              </a:rPr>
              <a:t>Your child has completed two activities which involve number and communication and literacy skills.</a:t>
            </a:r>
          </a:p>
          <a:p>
            <a:pPr marL="0" indent="0" algn="ctr">
              <a:lnSpc>
                <a:spcPct val="100000"/>
              </a:lnSpc>
              <a:spcBef>
                <a:spcPts val="0"/>
              </a:spcBef>
              <a:buNone/>
            </a:pPr>
            <a:endParaRPr lang="en-GB" sz="3200" dirty="0">
              <a:solidFill>
                <a:prstClr val="white"/>
              </a:solidFill>
              <a:latin typeface="Letter-join Print Plus 1" panose="02000805000000020003" pitchFamily="50" charset="0"/>
              <a:cs typeface="Times New Roman" panose="02020603050405020304" pitchFamily="18" charset="0"/>
            </a:endParaRPr>
          </a:p>
        </p:txBody>
      </p:sp>
      <p:pic>
        <p:nvPicPr>
          <p:cNvPr id="2" name="Picture 1" descr="48 Bears - CBT Educational Teddy Bear Counters Math Manipulatives  Homeschool | eBay">
            <a:extLst>
              <a:ext uri="{FF2B5EF4-FFF2-40B4-BE49-F238E27FC236}">
                <a16:creationId xmlns:a16="http://schemas.microsoft.com/office/drawing/2014/main" id="{342A8914-4C8C-AB65-BF0B-8BC7A538A98F}"/>
              </a:ext>
            </a:extLst>
          </p:cNvPr>
          <p:cNvPicPr>
            <a:picLocks noChangeAspect="1"/>
          </p:cNvPicPr>
          <p:nvPr/>
        </p:nvPicPr>
        <p:blipFill>
          <a:blip r:embed="rId2"/>
          <a:srcRect b="20190"/>
          <a:stretch>
            <a:fillRect/>
          </a:stretch>
        </p:blipFill>
        <p:spPr>
          <a:xfrm>
            <a:off x="322544" y="5025736"/>
            <a:ext cx="2529840" cy="1514302"/>
          </a:xfrm>
          <a:prstGeom prst="rect">
            <a:avLst/>
          </a:prstGeom>
        </p:spPr>
      </p:pic>
      <p:pic>
        <p:nvPicPr>
          <p:cNvPr id="9" name="Picture 8" descr="Jolly Phonics Magnetic Letters">
            <a:extLst>
              <a:ext uri="{FF2B5EF4-FFF2-40B4-BE49-F238E27FC236}">
                <a16:creationId xmlns:a16="http://schemas.microsoft.com/office/drawing/2014/main" id="{3A361B28-4A87-51DE-BA05-79600BCDCF7A}"/>
              </a:ext>
            </a:extLst>
          </p:cNvPr>
          <p:cNvPicPr>
            <a:picLocks noChangeAspect="1"/>
          </p:cNvPicPr>
          <p:nvPr/>
        </p:nvPicPr>
        <p:blipFill>
          <a:blip r:embed="rId3"/>
          <a:stretch>
            <a:fillRect/>
          </a:stretch>
        </p:blipFill>
        <p:spPr>
          <a:xfrm>
            <a:off x="9790149" y="4597891"/>
            <a:ext cx="2079307" cy="2079307"/>
          </a:xfrm>
          <a:prstGeom prst="rect">
            <a:avLst/>
          </a:prstGeom>
        </p:spPr>
      </p:pic>
    </p:spTree>
    <p:extLst>
      <p:ext uri="{BB962C8B-B14F-4D97-AF65-F5344CB8AC3E}">
        <p14:creationId xmlns:p14="http://schemas.microsoft.com/office/powerpoint/2010/main" val="38159575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12C63567-9A18-430B-817B-152D609F57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1296956" y="280106"/>
            <a:ext cx="10742300" cy="6285228"/>
          </a:xfrm>
          <a:prstGeom prst="rect">
            <a:avLst/>
          </a:prstGeom>
        </p:spPr>
        <p:txBody>
          <a:bodyPr vert="horz" lIns="91440" tIns="45720" rIns="91440" bIns="45720" rtlCol="0">
            <a:noAutofit/>
          </a:bodyPr>
          <a:lstStyle/>
          <a:p>
            <a:pPr>
              <a:lnSpc>
                <a:spcPct val="90000"/>
              </a:lnSpc>
              <a:spcAft>
                <a:spcPts val="600"/>
              </a:spcAft>
            </a:pPr>
            <a:r>
              <a:rPr lang="en-US" sz="2400" b="1" dirty="0">
                <a:latin typeface="Letter-join Print Plus 1" panose="02000805000000020003" pitchFamily="50" charset="0"/>
              </a:rPr>
              <a:t>The Early Years Foundation Stage</a:t>
            </a:r>
            <a:endParaRPr lang="en-US" sz="2400" dirty="0">
              <a:latin typeface="Letter-join Print Plus 1" panose="02000805000000020003" pitchFamily="50" charset="0"/>
            </a:endParaRPr>
          </a:p>
          <a:p>
            <a:pPr>
              <a:lnSpc>
                <a:spcPct val="90000"/>
              </a:lnSpc>
              <a:spcAft>
                <a:spcPts val="600"/>
              </a:spcAft>
            </a:pPr>
            <a:endParaRPr lang="en-US" sz="2400" b="1" dirty="0">
              <a:latin typeface="Letter-join Print Plus 1" panose="02000805000000020003" pitchFamily="50" charset="0"/>
            </a:endParaRPr>
          </a:p>
          <a:p>
            <a:pPr>
              <a:lnSpc>
                <a:spcPct val="90000"/>
              </a:lnSpc>
              <a:spcAft>
                <a:spcPts val="600"/>
              </a:spcAft>
            </a:pPr>
            <a:r>
              <a:rPr lang="en-US" sz="2400" b="1" dirty="0">
                <a:latin typeface="Letter-join Print Plus 1" panose="02000805000000020003" pitchFamily="50" charset="0"/>
              </a:rPr>
              <a:t>3 Prime Areas:</a:t>
            </a:r>
            <a:br>
              <a:rPr lang="en-US" sz="2400" dirty="0">
                <a:latin typeface="Letter-join Print Plus 1" panose="02000805000000020003" pitchFamily="50" charset="0"/>
              </a:rPr>
            </a:br>
            <a:endParaRPr lang="en-US" sz="2400" dirty="0">
              <a:latin typeface="Letter-join Print Plus 1" panose="02000805000000020003" pitchFamily="50" charset="0"/>
            </a:endParaRPr>
          </a:p>
          <a:p>
            <a:pPr>
              <a:lnSpc>
                <a:spcPct val="90000"/>
              </a:lnSpc>
              <a:spcAft>
                <a:spcPts val="600"/>
              </a:spcAft>
            </a:pPr>
            <a:r>
              <a:rPr lang="en-US" sz="2400" u="sng" dirty="0">
                <a:latin typeface="Letter-join Print Plus 1" panose="02000805000000020003" pitchFamily="50" charset="0"/>
              </a:rPr>
              <a:t>Communication and Language:</a:t>
            </a:r>
            <a:br>
              <a:rPr lang="en-US" sz="2400" dirty="0">
                <a:latin typeface="Letter-join Print Plus 1" panose="02000805000000020003" pitchFamily="50" charset="0"/>
              </a:rPr>
            </a:br>
            <a:r>
              <a:rPr lang="en-US" sz="2400" dirty="0">
                <a:latin typeface="Letter-join Print Plus 1" panose="02000805000000020003" pitchFamily="50" charset="0"/>
              </a:rPr>
              <a:t>Listening, Attention and Understanding</a:t>
            </a:r>
            <a:br>
              <a:rPr lang="en-US" sz="2400" dirty="0">
                <a:latin typeface="Letter-join Print Plus 1" panose="02000805000000020003" pitchFamily="50" charset="0"/>
              </a:rPr>
            </a:br>
            <a:r>
              <a:rPr lang="en-US" sz="2400" dirty="0">
                <a:latin typeface="Letter-join Print Plus 1" panose="02000805000000020003" pitchFamily="50" charset="0"/>
              </a:rPr>
              <a:t>Speaking</a:t>
            </a:r>
          </a:p>
          <a:p>
            <a:pPr>
              <a:lnSpc>
                <a:spcPct val="90000"/>
              </a:lnSpc>
              <a:spcAft>
                <a:spcPts val="600"/>
              </a:spcAft>
            </a:pPr>
            <a:endParaRPr lang="en-US" sz="2400" dirty="0">
              <a:latin typeface="Letter-join Print Plus 1" panose="02000805000000020003" pitchFamily="50" charset="0"/>
            </a:endParaRPr>
          </a:p>
          <a:p>
            <a:pPr>
              <a:lnSpc>
                <a:spcPct val="90000"/>
              </a:lnSpc>
              <a:spcAft>
                <a:spcPts val="600"/>
              </a:spcAft>
            </a:pPr>
            <a:r>
              <a:rPr lang="en-US" sz="2400" u="sng" dirty="0">
                <a:latin typeface="Letter-join Print Plus 1" panose="02000805000000020003" pitchFamily="50" charset="0"/>
              </a:rPr>
              <a:t>Physical Development:</a:t>
            </a:r>
            <a:br>
              <a:rPr lang="en-US" sz="2400" dirty="0">
                <a:latin typeface="Letter-join Print Plus 1" panose="02000805000000020003" pitchFamily="50" charset="0"/>
              </a:rPr>
            </a:br>
            <a:r>
              <a:rPr lang="en-US" sz="2400" dirty="0">
                <a:latin typeface="Letter-join Print Plus 1" panose="02000805000000020003" pitchFamily="50" charset="0"/>
              </a:rPr>
              <a:t>Gross Motor Skills</a:t>
            </a:r>
            <a:br>
              <a:rPr lang="en-US" sz="2400" dirty="0">
                <a:latin typeface="Letter-join Print Plus 1" panose="02000805000000020003" pitchFamily="50" charset="0"/>
              </a:rPr>
            </a:br>
            <a:r>
              <a:rPr lang="en-US" sz="2400" dirty="0">
                <a:latin typeface="Letter-join Print Plus 1" panose="02000805000000020003" pitchFamily="50" charset="0"/>
              </a:rPr>
              <a:t>Fine Motor Skills</a:t>
            </a:r>
            <a:br>
              <a:rPr lang="en-US" sz="2400" dirty="0">
                <a:latin typeface="Letter-join Print Plus 1" panose="02000805000000020003" pitchFamily="50" charset="0"/>
              </a:rPr>
            </a:br>
            <a:endParaRPr lang="en-US" sz="2400" dirty="0">
              <a:latin typeface="Letter-join Print Plus 1" panose="02000805000000020003" pitchFamily="50" charset="0"/>
            </a:endParaRPr>
          </a:p>
          <a:p>
            <a:pPr>
              <a:lnSpc>
                <a:spcPct val="90000"/>
              </a:lnSpc>
              <a:spcAft>
                <a:spcPts val="600"/>
              </a:spcAft>
            </a:pPr>
            <a:r>
              <a:rPr lang="en-US" sz="2400" u="sng" dirty="0">
                <a:latin typeface="Letter-join Print Plus 1" panose="02000805000000020003" pitchFamily="50" charset="0"/>
              </a:rPr>
              <a:t>Personal, Social and Emotional </a:t>
            </a:r>
            <a:r>
              <a:rPr lang="en-US" sz="2400" dirty="0">
                <a:latin typeface="Letter-join Print Plus 1" panose="02000805000000020003" pitchFamily="50" charset="0"/>
              </a:rPr>
              <a:t>Development:</a:t>
            </a:r>
            <a:br>
              <a:rPr lang="en-US" sz="2400" dirty="0">
                <a:latin typeface="Letter-join Print Plus 1" panose="02000805000000020003" pitchFamily="50" charset="0"/>
              </a:rPr>
            </a:br>
            <a:r>
              <a:rPr lang="en-US" sz="2400" dirty="0">
                <a:latin typeface="Letter-join Print Plus 1" panose="02000805000000020003" pitchFamily="50" charset="0"/>
              </a:rPr>
              <a:t>Self-Regulation</a:t>
            </a:r>
            <a:br>
              <a:rPr lang="en-US" sz="2400" dirty="0">
                <a:latin typeface="Letter-join Print Plus 1" panose="02000805000000020003" pitchFamily="50" charset="0"/>
              </a:rPr>
            </a:br>
            <a:r>
              <a:rPr lang="en-US" sz="2400" dirty="0">
                <a:latin typeface="Letter-join Print Plus 1" panose="02000805000000020003" pitchFamily="50" charset="0"/>
              </a:rPr>
              <a:t>Managing Self</a:t>
            </a:r>
            <a:br>
              <a:rPr lang="en-US" sz="2400" dirty="0">
                <a:latin typeface="Letter-join Print Plus 1" panose="02000805000000020003" pitchFamily="50" charset="0"/>
              </a:rPr>
            </a:br>
            <a:r>
              <a:rPr lang="en-US" sz="2400" dirty="0">
                <a:latin typeface="Letter-join Print Plus 1" panose="02000805000000020003" pitchFamily="50" charset="0"/>
              </a:rPr>
              <a:t>Building Relationships</a:t>
            </a:r>
          </a:p>
          <a:p>
            <a:pPr indent="-228600">
              <a:lnSpc>
                <a:spcPct val="90000"/>
              </a:lnSpc>
              <a:spcAft>
                <a:spcPts val="600"/>
              </a:spcAft>
              <a:buFont typeface="Arial" panose="020B0604020202020204" pitchFamily="34" charset="0"/>
              <a:buChar char="•"/>
            </a:pPr>
            <a:endParaRPr lang="en-US" sz="2400" dirty="0">
              <a:latin typeface="Letter-join Print Plus 1" panose="02000805000000020003" pitchFamily="50" charset="0"/>
            </a:endParaRPr>
          </a:p>
          <a:p>
            <a:pPr indent="-228600">
              <a:lnSpc>
                <a:spcPct val="90000"/>
              </a:lnSpc>
              <a:spcAft>
                <a:spcPts val="600"/>
              </a:spcAft>
              <a:buFont typeface="Arial" panose="020B0604020202020204" pitchFamily="34" charset="0"/>
              <a:buChar char="•"/>
            </a:pPr>
            <a:endParaRPr lang="en-US" sz="2400" dirty="0">
              <a:latin typeface="Letter-join Print Plus 1" panose="02000805000000020003" pitchFamily="50" charset="0"/>
            </a:endParaRPr>
          </a:p>
        </p:txBody>
      </p:sp>
    </p:spTree>
    <p:extLst>
      <p:ext uri="{BB962C8B-B14F-4D97-AF65-F5344CB8AC3E}">
        <p14:creationId xmlns:p14="http://schemas.microsoft.com/office/powerpoint/2010/main" val="36179215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Callout 10"/>
          <p:cNvSpPr/>
          <p:nvPr/>
        </p:nvSpPr>
        <p:spPr>
          <a:xfrm>
            <a:off x="8044962" y="3912577"/>
            <a:ext cx="3534507" cy="873504"/>
          </a:xfrm>
          <a:prstGeom prst="wedgeEllipseCallout">
            <a:avLst>
              <a:gd name="adj1" fmla="val 55143"/>
              <a:gd name="adj2" fmla="val 936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Letter-join Print Plus 1" panose="02000805000000020003" pitchFamily="50" charset="0"/>
            </a:endParaRPr>
          </a:p>
        </p:txBody>
      </p:sp>
      <p:sp>
        <p:nvSpPr>
          <p:cNvPr id="7" name="Oval Callout 6"/>
          <p:cNvSpPr/>
          <p:nvPr/>
        </p:nvSpPr>
        <p:spPr>
          <a:xfrm>
            <a:off x="8044962" y="3263594"/>
            <a:ext cx="2927838" cy="648983"/>
          </a:xfrm>
          <a:prstGeom prst="wedgeEllipseCallout">
            <a:avLst>
              <a:gd name="adj1" fmla="val -49362"/>
              <a:gd name="adj2" fmla="val 625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Letter-join Print Plus 1" panose="02000805000000020003" pitchFamily="50" charset="0"/>
            </a:endParaRPr>
          </a:p>
        </p:txBody>
      </p:sp>
      <p:sp>
        <p:nvSpPr>
          <p:cNvPr id="2" name="Rectangle 1"/>
          <p:cNvSpPr/>
          <p:nvPr/>
        </p:nvSpPr>
        <p:spPr>
          <a:xfrm>
            <a:off x="383931" y="575827"/>
            <a:ext cx="11320478" cy="646331"/>
          </a:xfrm>
          <a:prstGeom prst="rect">
            <a:avLst/>
          </a:prstGeom>
        </p:spPr>
        <p:txBody>
          <a:bodyPr wrap="square">
            <a:spAutoFit/>
          </a:bodyPr>
          <a:lstStyle/>
          <a:p>
            <a:r>
              <a:rPr lang="en-GB" b="1" i="1" dirty="0">
                <a:solidFill>
                  <a:schemeClr val="bg1"/>
                </a:solidFill>
                <a:latin typeface="Letter-join Print Plus 1" panose="02000805000000020003" pitchFamily="50" charset="0"/>
              </a:rPr>
              <a:t>“There is strong evidence that teaching and modelling vocabulary to children in the early years can have a positive effect on their oral language skills”. </a:t>
            </a:r>
            <a:endParaRPr lang="en-GB" dirty="0">
              <a:solidFill>
                <a:schemeClr val="bg1"/>
              </a:solidFill>
              <a:latin typeface="Letter-join Print Plus 1" panose="02000805000000020003" pitchFamily="50" charset="0"/>
            </a:endParaRPr>
          </a:p>
        </p:txBody>
      </p:sp>
      <p:sp>
        <p:nvSpPr>
          <p:cNvPr id="3" name="Rectangle 2"/>
          <p:cNvSpPr/>
          <p:nvPr/>
        </p:nvSpPr>
        <p:spPr>
          <a:xfrm>
            <a:off x="148125" y="6515104"/>
            <a:ext cx="12275405" cy="307777"/>
          </a:xfrm>
          <a:prstGeom prst="rect">
            <a:avLst/>
          </a:prstGeom>
        </p:spPr>
        <p:txBody>
          <a:bodyPr wrap="square">
            <a:spAutoFit/>
          </a:bodyPr>
          <a:lstStyle/>
          <a:p>
            <a:r>
              <a:rPr lang="en-GB" sz="1400" dirty="0">
                <a:solidFill>
                  <a:srgbClr val="565A5C"/>
                </a:solidFill>
                <a:latin typeface="Letter-join Print Plus 1" panose="02000805000000020003" pitchFamily="50" charset="0"/>
              </a:rPr>
              <a:t>Source: </a:t>
            </a:r>
            <a:r>
              <a:rPr lang="en-GB" sz="1400" b="1" dirty="0">
                <a:solidFill>
                  <a:srgbClr val="565A5C"/>
                </a:solidFill>
                <a:latin typeface="Letter-join Print Plus 1" panose="02000805000000020003" pitchFamily="50" charset="0"/>
                <a:hlinkClick r:id="rId2"/>
              </a:rPr>
              <a:t>Approaches for supporting communication and language development</a:t>
            </a:r>
            <a:r>
              <a:rPr lang="en-GB" sz="1400" dirty="0">
                <a:solidFill>
                  <a:srgbClr val="565A5C"/>
                </a:solidFill>
                <a:latin typeface="Letter-join Print Plus 1" panose="02000805000000020003" pitchFamily="50" charset="0"/>
              </a:rPr>
              <a:t> Teaching and Modelling Language, EEF evidence store.</a:t>
            </a:r>
            <a:endParaRPr lang="en-GB" sz="1400" dirty="0">
              <a:latin typeface="Letter-join Print Plus 1" panose="02000805000000020003" pitchFamily="50" charset="0"/>
            </a:endParaRPr>
          </a:p>
        </p:txBody>
      </p:sp>
      <p:sp>
        <p:nvSpPr>
          <p:cNvPr id="5" name="TextBox 4"/>
          <p:cNvSpPr txBox="1"/>
          <p:nvPr/>
        </p:nvSpPr>
        <p:spPr>
          <a:xfrm>
            <a:off x="4025852" y="3695693"/>
            <a:ext cx="2634311" cy="369332"/>
          </a:xfrm>
          <a:prstGeom prst="rect">
            <a:avLst/>
          </a:prstGeom>
          <a:noFill/>
        </p:spPr>
        <p:txBody>
          <a:bodyPr wrap="none" rtlCol="0">
            <a:spAutoFit/>
          </a:bodyPr>
          <a:lstStyle/>
          <a:p>
            <a:r>
              <a:rPr lang="en-GB" dirty="0">
                <a:solidFill>
                  <a:schemeClr val="accent2">
                    <a:lumMod val="40000"/>
                    <a:lumOff val="60000"/>
                  </a:schemeClr>
                </a:solidFill>
                <a:latin typeface="Letter-join Print Plus 1" panose="02000805000000020003" pitchFamily="50" charset="0"/>
              </a:rPr>
              <a:t>Meaningful conversations</a:t>
            </a:r>
          </a:p>
        </p:txBody>
      </p:sp>
      <p:sp>
        <p:nvSpPr>
          <p:cNvPr id="6" name="TextBox 5"/>
          <p:cNvSpPr txBox="1"/>
          <p:nvPr/>
        </p:nvSpPr>
        <p:spPr>
          <a:xfrm>
            <a:off x="8360264" y="3499912"/>
            <a:ext cx="3344145" cy="1200329"/>
          </a:xfrm>
          <a:prstGeom prst="rect">
            <a:avLst/>
          </a:prstGeom>
          <a:noFill/>
        </p:spPr>
        <p:txBody>
          <a:bodyPr wrap="square" rtlCol="0">
            <a:spAutoFit/>
          </a:bodyPr>
          <a:lstStyle/>
          <a:p>
            <a:r>
              <a:rPr lang="en-GB" dirty="0">
                <a:latin typeface="Letter-join Print Plus 1" panose="02000805000000020003" pitchFamily="50" charset="0"/>
              </a:rPr>
              <a:t>“Her </a:t>
            </a:r>
            <a:r>
              <a:rPr lang="en-GB" dirty="0" err="1">
                <a:latin typeface="Letter-join Print Plus 1" panose="02000805000000020003" pitchFamily="50" charset="0"/>
              </a:rPr>
              <a:t>throwed</a:t>
            </a:r>
            <a:r>
              <a:rPr lang="en-GB" dirty="0">
                <a:latin typeface="Letter-join Print Plus 1" panose="02000805000000020003" pitchFamily="50" charset="0"/>
              </a:rPr>
              <a:t> the ball!”</a:t>
            </a:r>
          </a:p>
          <a:p>
            <a:endParaRPr lang="en-GB" dirty="0">
              <a:latin typeface="Letter-join Print Plus 1" panose="02000805000000020003" pitchFamily="50" charset="0"/>
            </a:endParaRPr>
          </a:p>
          <a:p>
            <a:r>
              <a:rPr lang="en-GB" dirty="0">
                <a:latin typeface="Letter-join Print Plus 1" panose="02000805000000020003" pitchFamily="50" charset="0"/>
              </a:rPr>
              <a:t>“Yes, she threw that colourful ball over the fence!”</a:t>
            </a:r>
          </a:p>
        </p:txBody>
      </p:sp>
      <p:sp>
        <p:nvSpPr>
          <p:cNvPr id="8" name="TextBox 7"/>
          <p:cNvSpPr txBox="1"/>
          <p:nvPr/>
        </p:nvSpPr>
        <p:spPr>
          <a:xfrm>
            <a:off x="8686800" y="5117123"/>
            <a:ext cx="2067874" cy="369332"/>
          </a:xfrm>
          <a:prstGeom prst="rect">
            <a:avLst/>
          </a:prstGeom>
          <a:noFill/>
        </p:spPr>
        <p:txBody>
          <a:bodyPr wrap="none" rtlCol="0">
            <a:spAutoFit/>
          </a:bodyPr>
          <a:lstStyle/>
          <a:p>
            <a:r>
              <a:rPr lang="en-GB" dirty="0">
                <a:solidFill>
                  <a:schemeClr val="accent4">
                    <a:lumMod val="40000"/>
                    <a:lumOff val="60000"/>
                  </a:schemeClr>
                </a:solidFill>
                <a:latin typeface="Letter-join Print Plus 1" panose="02000805000000020003" pitchFamily="50" charset="0"/>
              </a:rPr>
              <a:t>Recasting sentences</a:t>
            </a:r>
          </a:p>
        </p:txBody>
      </p:sp>
      <p:sp>
        <p:nvSpPr>
          <p:cNvPr id="9" name="Rectangle 8"/>
          <p:cNvSpPr/>
          <p:nvPr/>
        </p:nvSpPr>
        <p:spPr>
          <a:xfrm>
            <a:off x="3731506" y="57638"/>
            <a:ext cx="4728987" cy="523220"/>
          </a:xfrm>
          <a:prstGeom prst="rect">
            <a:avLst/>
          </a:prstGeom>
        </p:spPr>
        <p:txBody>
          <a:bodyPr wrap="none">
            <a:spAutoFit/>
          </a:bodyPr>
          <a:lstStyle/>
          <a:p>
            <a:r>
              <a:rPr lang="en-GB" sz="2800" dirty="0">
                <a:solidFill>
                  <a:schemeClr val="bg1"/>
                </a:solidFill>
                <a:latin typeface="Letter-join Print Plus 1" panose="02000805000000020003" pitchFamily="50" charset="0"/>
                <a:cs typeface="Times New Roman" panose="02020603050405020304" pitchFamily="18" charset="0"/>
              </a:rPr>
              <a:t>Communication and Language</a:t>
            </a:r>
            <a:endParaRPr lang="en-GB" sz="2800" dirty="0">
              <a:latin typeface="Letter-join Print Plus 1" panose="02000805000000020003" pitchFamily="50" charset="0"/>
            </a:endParaRPr>
          </a:p>
        </p:txBody>
      </p:sp>
      <p:sp>
        <p:nvSpPr>
          <p:cNvPr id="18" name="TextBox 17">
            <a:extLst>
              <a:ext uri="{FF2B5EF4-FFF2-40B4-BE49-F238E27FC236}">
                <a16:creationId xmlns:a16="http://schemas.microsoft.com/office/drawing/2014/main" id="{D7E5D0E8-88B1-8A12-E2E4-006EB2A91598}"/>
              </a:ext>
            </a:extLst>
          </p:cNvPr>
          <p:cNvSpPr txBox="1"/>
          <p:nvPr/>
        </p:nvSpPr>
        <p:spPr>
          <a:xfrm>
            <a:off x="1118119" y="2138289"/>
            <a:ext cx="2004010" cy="369332"/>
          </a:xfrm>
          <a:prstGeom prst="rect">
            <a:avLst/>
          </a:prstGeom>
          <a:noFill/>
        </p:spPr>
        <p:txBody>
          <a:bodyPr wrap="none" rtlCol="0">
            <a:spAutoFit/>
          </a:bodyPr>
          <a:lstStyle/>
          <a:p>
            <a:r>
              <a:rPr lang="en-GB" dirty="0">
                <a:solidFill>
                  <a:schemeClr val="accent1">
                    <a:lumMod val="40000"/>
                    <a:lumOff val="60000"/>
                  </a:schemeClr>
                </a:solidFill>
                <a:latin typeface="Letter-join Print Plus 1" panose="02000805000000020003" pitchFamily="50" charset="0"/>
              </a:rPr>
              <a:t>Books, books, books!</a:t>
            </a:r>
          </a:p>
        </p:txBody>
      </p:sp>
      <p:pic>
        <p:nvPicPr>
          <p:cNvPr id="24" name="Picture 23">
            <a:extLst>
              <a:ext uri="{FF2B5EF4-FFF2-40B4-BE49-F238E27FC236}">
                <a16:creationId xmlns:a16="http://schemas.microsoft.com/office/drawing/2014/main" id="{860DA525-58F4-BCE4-F350-921E85F3DDB3}"/>
              </a:ext>
            </a:extLst>
          </p:cNvPr>
          <p:cNvPicPr>
            <a:picLocks noChangeAspect="1"/>
          </p:cNvPicPr>
          <p:nvPr/>
        </p:nvPicPr>
        <p:blipFill>
          <a:blip r:embed="rId3"/>
          <a:stretch>
            <a:fillRect/>
          </a:stretch>
        </p:blipFill>
        <p:spPr>
          <a:xfrm>
            <a:off x="7310863" y="1067096"/>
            <a:ext cx="4396036" cy="1423358"/>
          </a:xfrm>
          <a:prstGeom prst="rect">
            <a:avLst/>
          </a:prstGeom>
        </p:spPr>
      </p:pic>
      <p:sp>
        <p:nvSpPr>
          <p:cNvPr id="26" name="TextBox 25">
            <a:extLst>
              <a:ext uri="{FF2B5EF4-FFF2-40B4-BE49-F238E27FC236}">
                <a16:creationId xmlns:a16="http://schemas.microsoft.com/office/drawing/2014/main" id="{8EDC9DC0-1292-9A5B-1732-B13B77CFEDEB}"/>
              </a:ext>
            </a:extLst>
          </p:cNvPr>
          <p:cNvSpPr txBox="1"/>
          <p:nvPr/>
        </p:nvSpPr>
        <p:spPr>
          <a:xfrm>
            <a:off x="8961683" y="2534054"/>
            <a:ext cx="1518108" cy="369332"/>
          </a:xfrm>
          <a:prstGeom prst="rect">
            <a:avLst/>
          </a:prstGeom>
          <a:noFill/>
        </p:spPr>
        <p:txBody>
          <a:bodyPr wrap="none" rtlCol="0">
            <a:spAutoFit/>
          </a:bodyPr>
          <a:lstStyle/>
          <a:p>
            <a:r>
              <a:rPr lang="en-GB" dirty="0">
                <a:solidFill>
                  <a:schemeClr val="accent2">
                    <a:lumMod val="40000"/>
                    <a:lumOff val="60000"/>
                  </a:schemeClr>
                </a:solidFill>
                <a:latin typeface="Letter-join Print Plus 1" panose="02000805000000020003" pitchFamily="50" charset="0"/>
              </a:rPr>
              <a:t>Tales Toolkit </a:t>
            </a:r>
          </a:p>
        </p:txBody>
      </p:sp>
    </p:spTree>
    <p:extLst>
      <p:ext uri="{BB962C8B-B14F-4D97-AF65-F5344CB8AC3E}">
        <p14:creationId xmlns:p14="http://schemas.microsoft.com/office/powerpoint/2010/main" val="6247810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53647" y="281300"/>
            <a:ext cx="6884705" cy="523220"/>
          </a:xfrm>
          <a:prstGeom prst="rect">
            <a:avLst/>
          </a:prstGeom>
        </p:spPr>
        <p:txBody>
          <a:bodyPr wrap="none">
            <a:spAutoFit/>
          </a:bodyPr>
          <a:lstStyle/>
          <a:p>
            <a:r>
              <a:rPr lang="en-GB" sz="2800" dirty="0">
                <a:solidFill>
                  <a:schemeClr val="bg1"/>
                </a:solidFill>
                <a:latin typeface="Letter-join Print Plus 1" panose="02000805000000020003" pitchFamily="50" charset="0"/>
                <a:cs typeface="Times New Roman" panose="02020603050405020304" pitchFamily="18" charset="0"/>
              </a:rPr>
              <a:t>Personal, Social and Emotional Development</a:t>
            </a:r>
            <a:endParaRPr lang="en-GB" sz="2800" dirty="0">
              <a:latin typeface="Letter-join Print Plus 1" panose="02000805000000020003" pitchFamily="50" charset="0"/>
            </a:endParaRPr>
          </a:p>
        </p:txBody>
      </p:sp>
      <p:pic>
        <p:nvPicPr>
          <p:cNvPr id="3074" name="Picture 2" descr="Helping Children to Understand and Manage Emotions - Suffolk Family Care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3983" y="1020274"/>
            <a:ext cx="4697779" cy="234889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116623" y="3400252"/>
            <a:ext cx="1066318" cy="369332"/>
          </a:xfrm>
          <a:prstGeom prst="rect">
            <a:avLst/>
          </a:prstGeom>
          <a:noFill/>
        </p:spPr>
        <p:txBody>
          <a:bodyPr wrap="none" rtlCol="0">
            <a:spAutoFit/>
          </a:bodyPr>
          <a:lstStyle/>
          <a:p>
            <a:r>
              <a:rPr lang="en-GB" dirty="0">
                <a:solidFill>
                  <a:schemeClr val="accent1">
                    <a:lumMod val="40000"/>
                    <a:lumOff val="60000"/>
                  </a:schemeClr>
                </a:solidFill>
                <a:latin typeface="Letter-join Print Plus 1" panose="02000805000000020003" pitchFamily="50" charset="0"/>
              </a:rPr>
              <a:t>Emotions</a:t>
            </a:r>
          </a:p>
        </p:txBody>
      </p:sp>
      <p:sp>
        <p:nvSpPr>
          <p:cNvPr id="4" name="TextBox 3"/>
          <p:cNvSpPr txBox="1"/>
          <p:nvPr/>
        </p:nvSpPr>
        <p:spPr>
          <a:xfrm>
            <a:off x="3364513" y="6207368"/>
            <a:ext cx="2404441" cy="369332"/>
          </a:xfrm>
          <a:prstGeom prst="rect">
            <a:avLst/>
          </a:prstGeom>
          <a:noFill/>
        </p:spPr>
        <p:txBody>
          <a:bodyPr wrap="none" rtlCol="0">
            <a:spAutoFit/>
          </a:bodyPr>
          <a:lstStyle/>
          <a:p>
            <a:r>
              <a:rPr lang="en-GB" dirty="0">
                <a:solidFill>
                  <a:schemeClr val="accent2">
                    <a:lumMod val="40000"/>
                    <a:lumOff val="60000"/>
                  </a:schemeClr>
                </a:solidFill>
                <a:latin typeface="Letter-join Print Plus 1" panose="02000805000000020003" pitchFamily="50" charset="0"/>
              </a:rPr>
              <a:t>Toileting Independence</a:t>
            </a:r>
          </a:p>
        </p:txBody>
      </p:sp>
      <p:sp>
        <p:nvSpPr>
          <p:cNvPr id="5" name="TextBox 4"/>
          <p:cNvSpPr txBox="1"/>
          <p:nvPr/>
        </p:nvSpPr>
        <p:spPr>
          <a:xfrm>
            <a:off x="8628798" y="1020274"/>
            <a:ext cx="2833020" cy="369332"/>
          </a:xfrm>
          <a:prstGeom prst="rect">
            <a:avLst/>
          </a:prstGeom>
          <a:noFill/>
        </p:spPr>
        <p:txBody>
          <a:bodyPr wrap="none" rtlCol="0">
            <a:spAutoFit/>
          </a:bodyPr>
          <a:lstStyle/>
          <a:p>
            <a:r>
              <a:rPr lang="en-GB" dirty="0">
                <a:solidFill>
                  <a:schemeClr val="accent4">
                    <a:lumMod val="40000"/>
                    <a:lumOff val="60000"/>
                  </a:schemeClr>
                </a:solidFill>
                <a:latin typeface="Letter-join Print Plus 1" panose="02000805000000020003" pitchFamily="50" charset="0"/>
              </a:rPr>
              <a:t>Independence with dressing</a:t>
            </a:r>
          </a:p>
        </p:txBody>
      </p:sp>
      <p:pic>
        <p:nvPicPr>
          <p:cNvPr id="3076" name="Picture 4" descr="Toilet anxiety and toilet phobia i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44706" y="4202778"/>
            <a:ext cx="2552700" cy="1790701"/>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Putting on shoes and socks: a kid-approved guide | Lovever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78440" y="1800144"/>
            <a:ext cx="2931439" cy="1736725"/>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8" descr="The Montessori Coat Fli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Letter-join Print Plus 1" panose="02000805000000020003" pitchFamily="50" charset="0"/>
            </a:endParaRPr>
          </a:p>
        </p:txBody>
      </p:sp>
      <p:pic>
        <p:nvPicPr>
          <p:cNvPr id="7" name="Picture 6"/>
          <p:cNvPicPr>
            <a:picLocks noChangeAspect="1"/>
          </p:cNvPicPr>
          <p:nvPr/>
        </p:nvPicPr>
        <p:blipFill>
          <a:blip r:embed="rId5"/>
          <a:stretch>
            <a:fillRect/>
          </a:stretch>
        </p:blipFill>
        <p:spPr>
          <a:xfrm>
            <a:off x="9089900" y="3273100"/>
            <a:ext cx="2595077" cy="3078143"/>
          </a:xfrm>
          <a:prstGeom prst="rect">
            <a:avLst/>
          </a:prstGeom>
        </p:spPr>
      </p:pic>
      <p:pic>
        <p:nvPicPr>
          <p:cNvPr id="1026" name="Picture 2" descr="https://m.media-amazon.com/images/I/81BfRuMA6xS._AC_SL1500_.jpg"/>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b="49871"/>
          <a:stretch/>
        </p:blipFill>
        <p:spPr bwMode="auto">
          <a:xfrm>
            <a:off x="10117697" y="1686285"/>
            <a:ext cx="1877027" cy="129013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B144B72A-E22A-11D7-EF45-CCD59B007DD4}"/>
              </a:ext>
            </a:extLst>
          </p:cNvPr>
          <p:cNvPicPr>
            <a:picLocks noChangeAspect="1"/>
          </p:cNvPicPr>
          <p:nvPr/>
        </p:nvPicPr>
        <p:blipFill>
          <a:blip r:embed="rId7"/>
          <a:stretch>
            <a:fillRect/>
          </a:stretch>
        </p:blipFill>
        <p:spPr>
          <a:xfrm>
            <a:off x="6602650" y="3666392"/>
            <a:ext cx="2415702" cy="1600403"/>
          </a:xfrm>
          <a:prstGeom prst="rect">
            <a:avLst/>
          </a:prstGeom>
        </p:spPr>
      </p:pic>
    </p:spTree>
    <p:extLst>
      <p:ext uri="{BB962C8B-B14F-4D97-AF65-F5344CB8AC3E}">
        <p14:creationId xmlns:p14="http://schemas.microsoft.com/office/powerpoint/2010/main" val="4924569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48138" y="420911"/>
            <a:ext cx="3847207" cy="584775"/>
          </a:xfrm>
          <a:prstGeom prst="rect">
            <a:avLst/>
          </a:prstGeom>
          <a:noFill/>
        </p:spPr>
        <p:txBody>
          <a:bodyPr wrap="none" rtlCol="0">
            <a:spAutoFit/>
          </a:bodyPr>
          <a:lstStyle/>
          <a:p>
            <a:pPr algn="ctr"/>
            <a:r>
              <a:rPr lang="en-GB" sz="3200" dirty="0">
                <a:solidFill>
                  <a:schemeClr val="bg1"/>
                </a:solidFill>
                <a:latin typeface="Letter-join Print Plus 1" panose="02000805000000020003" pitchFamily="50" charset="0"/>
              </a:rPr>
              <a:t>Physical Development</a:t>
            </a:r>
          </a:p>
        </p:txBody>
      </p:sp>
      <p:pic>
        <p:nvPicPr>
          <p:cNvPr id="2050" name="Picture 2" descr="10 Gross Motor Skills Activities For Your Setting | Faml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903" y="521882"/>
            <a:ext cx="2886075" cy="432435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11 ways to make an outstanding EYFS outdoor area on a budget - Blossom  Educationa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9975" y="4302472"/>
            <a:ext cx="4455996" cy="233939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763497" y="1250244"/>
            <a:ext cx="1504603" cy="646331"/>
          </a:xfrm>
          <a:prstGeom prst="rect">
            <a:avLst/>
          </a:prstGeom>
          <a:noFill/>
        </p:spPr>
        <p:txBody>
          <a:bodyPr wrap="square" rtlCol="0">
            <a:spAutoFit/>
          </a:bodyPr>
          <a:lstStyle/>
          <a:p>
            <a:r>
              <a:rPr lang="en-GB" dirty="0">
                <a:solidFill>
                  <a:schemeClr val="accent4">
                    <a:lumMod val="40000"/>
                    <a:lumOff val="60000"/>
                  </a:schemeClr>
                </a:solidFill>
                <a:latin typeface="Letter-join Print Plus 1" panose="02000805000000020003" pitchFamily="50" charset="0"/>
              </a:rPr>
              <a:t>Gross motor Development</a:t>
            </a:r>
          </a:p>
        </p:txBody>
      </p:sp>
      <p:pic>
        <p:nvPicPr>
          <p:cNvPr id="2054" name="Picture 6" descr="Gross Motor Skills and Handwriting - Your Therapy Sourc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01745" y="2013529"/>
            <a:ext cx="2171989" cy="217198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Tuff trays - Mrs Underwood"/>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11101" y="682521"/>
            <a:ext cx="2466975" cy="184785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6"/>
          <a:stretch>
            <a:fillRect/>
          </a:stretch>
        </p:blipFill>
        <p:spPr>
          <a:xfrm>
            <a:off x="6607887" y="3730966"/>
            <a:ext cx="3385273" cy="2312711"/>
          </a:xfrm>
          <a:prstGeom prst="rect">
            <a:avLst/>
          </a:prstGeom>
        </p:spPr>
      </p:pic>
      <p:pic>
        <p:nvPicPr>
          <p:cNvPr id="2062" name="Picture 14" descr="preschool scissor skills - Toddler Development"/>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163642" y="2416542"/>
            <a:ext cx="2895196" cy="188593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10119359" y="4682462"/>
            <a:ext cx="1504603" cy="646331"/>
          </a:xfrm>
          <a:prstGeom prst="rect">
            <a:avLst/>
          </a:prstGeom>
          <a:noFill/>
        </p:spPr>
        <p:txBody>
          <a:bodyPr wrap="square" rtlCol="0">
            <a:spAutoFit/>
          </a:bodyPr>
          <a:lstStyle/>
          <a:p>
            <a:r>
              <a:rPr lang="en-GB" dirty="0">
                <a:solidFill>
                  <a:schemeClr val="accent6">
                    <a:lumMod val="40000"/>
                    <a:lumOff val="60000"/>
                  </a:schemeClr>
                </a:solidFill>
                <a:latin typeface="Letter-join Print Plus 1" panose="02000805000000020003" pitchFamily="50" charset="0"/>
              </a:rPr>
              <a:t>Fine motor skills</a:t>
            </a:r>
          </a:p>
        </p:txBody>
      </p:sp>
    </p:spTree>
    <p:extLst>
      <p:ext uri="{BB962C8B-B14F-4D97-AF65-F5344CB8AC3E}">
        <p14:creationId xmlns:p14="http://schemas.microsoft.com/office/powerpoint/2010/main" val="4293078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D43F55-87D9-F257-BDDD-41BA54BFAD88}"/>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0ABED4BE-75A2-A486-15F2-5046D8645E1C}"/>
              </a:ext>
            </a:extLst>
          </p:cNvPr>
          <p:cNvSpPr/>
          <p:nvPr/>
        </p:nvSpPr>
        <p:spPr>
          <a:xfrm>
            <a:off x="325317" y="837972"/>
            <a:ext cx="11046070" cy="6370975"/>
          </a:xfrm>
          <a:prstGeom prst="rect">
            <a:avLst/>
          </a:prstGeom>
        </p:spPr>
        <p:txBody>
          <a:bodyPr wrap="square">
            <a:spAutoFit/>
          </a:bodyPr>
          <a:lstStyle/>
          <a:p>
            <a:pPr lvl="0"/>
            <a:r>
              <a:rPr lang="en-GB" sz="2400" b="1" dirty="0">
                <a:solidFill>
                  <a:schemeClr val="bg1"/>
                </a:solidFill>
                <a:latin typeface="Letter-join Print Plus 1" panose="02000805000000020003" pitchFamily="50" charset="0"/>
              </a:rPr>
              <a:t>Playdough or clay:</a:t>
            </a:r>
            <a:r>
              <a:rPr lang="en-GB" sz="2400" dirty="0">
                <a:solidFill>
                  <a:schemeClr val="bg1"/>
                </a:solidFill>
                <a:latin typeface="Letter-join Print Plus 1" panose="02000805000000020003" pitchFamily="50" charset="0"/>
              </a:rPr>
              <a:t> Squeeze, roll, pinch, and press playdough to build hand and finger strength.</a:t>
            </a:r>
          </a:p>
          <a:p>
            <a:pPr lvl="0"/>
            <a:endParaRPr lang="en-GB" sz="2400" b="1" dirty="0">
              <a:solidFill>
                <a:schemeClr val="bg1"/>
              </a:solidFill>
              <a:latin typeface="Letter-join Print Plus 1" panose="02000805000000020003" pitchFamily="50" charset="0"/>
            </a:endParaRPr>
          </a:p>
          <a:p>
            <a:pPr lvl="0"/>
            <a:r>
              <a:rPr lang="en-GB" sz="2400" b="1" dirty="0">
                <a:solidFill>
                  <a:schemeClr val="bg1"/>
                </a:solidFill>
                <a:latin typeface="Letter-join Print Plus 1" panose="02000805000000020003" pitchFamily="50" charset="0"/>
              </a:rPr>
              <a:t>Lego and </a:t>
            </a:r>
            <a:r>
              <a:rPr lang="en-GB" sz="2400" b="1" dirty="0" err="1">
                <a:solidFill>
                  <a:schemeClr val="bg1"/>
                </a:solidFill>
                <a:latin typeface="Letter-join Print Plus 1" panose="02000805000000020003" pitchFamily="50" charset="0"/>
              </a:rPr>
              <a:t>contruction</a:t>
            </a:r>
            <a:r>
              <a:rPr lang="en-GB" sz="2400" b="1" dirty="0">
                <a:solidFill>
                  <a:schemeClr val="bg1"/>
                </a:solidFill>
                <a:latin typeface="Letter-join Print Plus 1" panose="02000805000000020003" pitchFamily="50" charset="0"/>
              </a:rPr>
              <a:t> </a:t>
            </a:r>
          </a:p>
          <a:p>
            <a:pPr lvl="0"/>
            <a:endParaRPr lang="en-GB" sz="2400" dirty="0">
              <a:solidFill>
                <a:schemeClr val="bg1"/>
              </a:solidFill>
              <a:latin typeface="Letter-join Print Plus 1" panose="02000805000000020003" pitchFamily="50" charset="0"/>
            </a:endParaRPr>
          </a:p>
          <a:p>
            <a:pPr lvl="0"/>
            <a:r>
              <a:rPr lang="en-GB" sz="2400" b="1" dirty="0">
                <a:solidFill>
                  <a:schemeClr val="bg1"/>
                </a:solidFill>
                <a:latin typeface="Letter-join Print Plus 1" panose="02000805000000020003" pitchFamily="50" charset="0"/>
              </a:rPr>
              <a:t>Kitchen Helpers:</a:t>
            </a:r>
            <a:r>
              <a:rPr lang="en-GB" sz="2400" dirty="0">
                <a:solidFill>
                  <a:schemeClr val="bg1"/>
                </a:solidFill>
                <a:latin typeface="Letter-join Print Plus 1" panose="02000805000000020003" pitchFamily="50" charset="0"/>
              </a:rPr>
              <a:t> Peel satsumas or bananas, tear lettuce, stir batter, or use child-safe tongs to transfer small snacks, open and close containers; spread butter onto toast. </a:t>
            </a:r>
          </a:p>
          <a:p>
            <a:pPr lvl="0"/>
            <a:endParaRPr lang="en-GB" sz="2400" dirty="0">
              <a:solidFill>
                <a:schemeClr val="bg1"/>
              </a:solidFill>
              <a:latin typeface="Letter-join Print Plus 1" panose="02000805000000020003" pitchFamily="50" charset="0"/>
            </a:endParaRPr>
          </a:p>
          <a:p>
            <a:pPr lvl="0"/>
            <a:r>
              <a:rPr lang="en-GB" sz="2400" b="1" dirty="0">
                <a:solidFill>
                  <a:schemeClr val="bg1"/>
                </a:solidFill>
                <a:latin typeface="Letter-join Print Plus 1" panose="02000805000000020003" pitchFamily="50" charset="0"/>
              </a:rPr>
              <a:t>Helpful hands:</a:t>
            </a:r>
            <a:r>
              <a:rPr lang="en-GB" sz="2400" dirty="0">
                <a:solidFill>
                  <a:schemeClr val="bg1"/>
                </a:solidFill>
                <a:latin typeface="Letter-join Print Plus 1" panose="02000805000000020003" pitchFamily="50" charset="0"/>
              </a:rPr>
              <a:t> Hang up the washing or sort socks into pairs. </a:t>
            </a:r>
          </a:p>
          <a:p>
            <a:pPr lvl="0"/>
            <a:endParaRPr lang="en-GB" sz="2400" dirty="0">
              <a:solidFill>
                <a:schemeClr val="bg1"/>
              </a:solidFill>
              <a:latin typeface="Letter-join Print Plus 1" panose="02000805000000020003" pitchFamily="50" charset="0"/>
            </a:endParaRPr>
          </a:p>
          <a:p>
            <a:pPr lvl="0"/>
            <a:r>
              <a:rPr lang="en-GB" sz="2400" b="1" dirty="0">
                <a:solidFill>
                  <a:schemeClr val="bg1"/>
                </a:solidFill>
                <a:latin typeface="Letter-join Print Plus 1" panose="02000805000000020003" pitchFamily="50" charset="0"/>
              </a:rPr>
              <a:t>Scissors and Paper:</a:t>
            </a:r>
            <a:r>
              <a:rPr lang="en-GB" sz="2400" dirty="0">
                <a:solidFill>
                  <a:schemeClr val="bg1"/>
                </a:solidFill>
                <a:latin typeface="Letter-join Print Plus 1" panose="02000805000000020003" pitchFamily="50" charset="0"/>
              </a:rPr>
              <a:t> Practice cutting paper, straws, or old junk mail with safety scissors, or tear paper into small confetti pieces. Make pictures and cards using scissors. Cut string for projects and crafts. </a:t>
            </a:r>
          </a:p>
          <a:p>
            <a:pPr lvl="0"/>
            <a:endParaRPr lang="en-GB" sz="2400" dirty="0">
              <a:solidFill>
                <a:schemeClr val="bg1"/>
              </a:solidFill>
              <a:latin typeface="Letter-join Print Plus 1" panose="02000805000000020003" pitchFamily="50" charset="0"/>
            </a:endParaRPr>
          </a:p>
          <a:p>
            <a:pPr lvl="0"/>
            <a:r>
              <a:rPr lang="en-GB" sz="2400" b="1" dirty="0">
                <a:solidFill>
                  <a:schemeClr val="bg1"/>
                </a:solidFill>
                <a:latin typeface="Letter-join Print Plus 1" panose="02000805000000020003" pitchFamily="50" charset="0"/>
              </a:rPr>
              <a:t>Independent dressing:</a:t>
            </a:r>
            <a:r>
              <a:rPr lang="en-GB" sz="2400" dirty="0">
                <a:solidFill>
                  <a:schemeClr val="bg1"/>
                </a:solidFill>
                <a:latin typeface="Letter-join Print Plus 1" panose="02000805000000020003" pitchFamily="50" charset="0"/>
              </a:rPr>
              <a:t> Practice buttoning tops, zipping coats, buckling shoes.</a:t>
            </a:r>
          </a:p>
          <a:p>
            <a:pPr marL="514350" indent="-514350">
              <a:buAutoNum type="arabicPeriod"/>
            </a:pPr>
            <a:endParaRPr lang="en-GB" sz="2400" dirty="0">
              <a:solidFill>
                <a:schemeClr val="bg1"/>
              </a:solidFill>
              <a:latin typeface="Letter-join Print Plus 1" panose="02000805000000020003" pitchFamily="50" charset="0"/>
            </a:endParaRPr>
          </a:p>
        </p:txBody>
      </p:sp>
      <p:sp>
        <p:nvSpPr>
          <p:cNvPr id="6" name="TextBox 5">
            <a:extLst>
              <a:ext uri="{FF2B5EF4-FFF2-40B4-BE49-F238E27FC236}">
                <a16:creationId xmlns:a16="http://schemas.microsoft.com/office/drawing/2014/main" id="{493E7B28-8ED1-3130-8EB6-A2698C32D238}"/>
              </a:ext>
            </a:extLst>
          </p:cNvPr>
          <p:cNvSpPr txBox="1"/>
          <p:nvPr/>
        </p:nvSpPr>
        <p:spPr>
          <a:xfrm>
            <a:off x="325317" y="253197"/>
            <a:ext cx="11046070" cy="584775"/>
          </a:xfrm>
          <a:prstGeom prst="rect">
            <a:avLst/>
          </a:prstGeom>
          <a:noFill/>
        </p:spPr>
        <p:txBody>
          <a:bodyPr wrap="square" rtlCol="0">
            <a:spAutoFit/>
          </a:bodyPr>
          <a:lstStyle/>
          <a:p>
            <a:r>
              <a:rPr lang="en-GB" sz="3200" b="1" dirty="0">
                <a:solidFill>
                  <a:schemeClr val="bg1"/>
                </a:solidFill>
                <a:latin typeface="Letter-join Print Plus 1" panose="02000805000000020003" pitchFamily="50" charset="0"/>
              </a:rPr>
              <a:t>Easy ways to support your child’s physical development:</a:t>
            </a:r>
          </a:p>
        </p:txBody>
      </p:sp>
    </p:spTree>
    <p:extLst>
      <p:ext uri="{BB962C8B-B14F-4D97-AF65-F5344CB8AC3E}">
        <p14:creationId xmlns:p14="http://schemas.microsoft.com/office/powerpoint/2010/main" val="5541517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2772" y="274523"/>
            <a:ext cx="11430000" cy="7725192"/>
          </a:xfrm>
          <a:prstGeom prst="rect">
            <a:avLst/>
          </a:prstGeom>
          <a:noFill/>
        </p:spPr>
        <p:txBody>
          <a:bodyPr wrap="square" rtlCol="0">
            <a:spAutoFit/>
          </a:bodyPr>
          <a:lstStyle/>
          <a:p>
            <a:pPr algn="ctr"/>
            <a:r>
              <a:rPr lang="en-GB" sz="4000" b="1" dirty="0">
                <a:solidFill>
                  <a:schemeClr val="bg1"/>
                </a:solidFill>
                <a:latin typeface="Letter-join Print Plus 1" panose="02000805000000020003" pitchFamily="50" charset="0"/>
                <a:cs typeface="Times New Roman" panose="02020603050405020304" pitchFamily="18" charset="0"/>
              </a:rPr>
              <a:t>The Early Years Foundation Stage: </a:t>
            </a:r>
          </a:p>
          <a:p>
            <a:pPr algn="ctr"/>
            <a:r>
              <a:rPr lang="en-GB" sz="4000" b="1" dirty="0">
                <a:solidFill>
                  <a:schemeClr val="bg1"/>
                </a:solidFill>
                <a:latin typeface="Letter-join Print Plus 1" panose="02000805000000020003" pitchFamily="50" charset="0"/>
                <a:cs typeface="Times New Roman" panose="02020603050405020304" pitchFamily="18" charset="0"/>
              </a:rPr>
              <a:t>4 Specific Areas:</a:t>
            </a:r>
            <a:endParaRPr lang="en-GB" sz="3200" dirty="0">
              <a:solidFill>
                <a:schemeClr val="bg1"/>
              </a:solidFill>
              <a:latin typeface="Letter-join Print Plus 1" panose="02000805000000020003" pitchFamily="50" charset="0"/>
              <a:cs typeface="Times New Roman" panose="02020603050405020304" pitchFamily="18" charset="0"/>
            </a:endParaRPr>
          </a:p>
          <a:p>
            <a:pPr algn="ctr"/>
            <a:r>
              <a:rPr lang="en-GB" sz="3200" b="1" dirty="0">
                <a:solidFill>
                  <a:schemeClr val="bg1"/>
                </a:solidFill>
                <a:latin typeface="Letter-join Print Plus 1" panose="02000805000000020003" pitchFamily="50" charset="0"/>
                <a:cs typeface="Times New Roman" panose="02020603050405020304" pitchFamily="18" charset="0"/>
              </a:rPr>
              <a:t>Literacy</a:t>
            </a:r>
            <a:br>
              <a:rPr lang="en-GB" sz="3200" b="1" dirty="0">
                <a:solidFill>
                  <a:schemeClr val="bg1"/>
                </a:solidFill>
                <a:latin typeface="Letter-join Print Plus 1" panose="02000805000000020003" pitchFamily="50" charset="0"/>
                <a:cs typeface="Times New Roman" panose="02020603050405020304" pitchFamily="18" charset="0"/>
              </a:rPr>
            </a:br>
            <a:r>
              <a:rPr lang="en-GB" sz="1600" dirty="0">
                <a:solidFill>
                  <a:schemeClr val="bg1"/>
                </a:solidFill>
                <a:latin typeface="Letter-join Print Plus 1" panose="02000805000000020003" pitchFamily="50" charset="0"/>
                <a:cs typeface="Times New Roman" panose="02020603050405020304" pitchFamily="18" charset="0"/>
              </a:rPr>
              <a:t>Comprehension</a:t>
            </a:r>
            <a:br>
              <a:rPr lang="en-GB" sz="1600" dirty="0">
                <a:solidFill>
                  <a:schemeClr val="bg1"/>
                </a:solidFill>
                <a:latin typeface="Letter-join Print Plus 1" panose="02000805000000020003" pitchFamily="50" charset="0"/>
                <a:cs typeface="Times New Roman" panose="02020603050405020304" pitchFamily="18" charset="0"/>
              </a:rPr>
            </a:br>
            <a:r>
              <a:rPr lang="en-GB" sz="1600" dirty="0">
                <a:solidFill>
                  <a:schemeClr val="bg1"/>
                </a:solidFill>
                <a:latin typeface="Letter-join Print Plus 1" panose="02000805000000020003" pitchFamily="50" charset="0"/>
                <a:cs typeface="Times New Roman" panose="02020603050405020304" pitchFamily="18" charset="0"/>
              </a:rPr>
              <a:t>Word Reading </a:t>
            </a:r>
            <a:br>
              <a:rPr lang="en-GB" sz="1600" dirty="0">
                <a:solidFill>
                  <a:schemeClr val="bg1"/>
                </a:solidFill>
                <a:latin typeface="Letter-join Print Plus 1" panose="02000805000000020003" pitchFamily="50" charset="0"/>
                <a:cs typeface="Times New Roman" panose="02020603050405020304" pitchFamily="18" charset="0"/>
              </a:rPr>
            </a:br>
            <a:r>
              <a:rPr lang="en-GB" sz="1600" dirty="0">
                <a:solidFill>
                  <a:schemeClr val="bg1"/>
                </a:solidFill>
                <a:latin typeface="Letter-join Print Plus 1" panose="02000805000000020003" pitchFamily="50" charset="0"/>
                <a:cs typeface="Times New Roman" panose="02020603050405020304" pitchFamily="18" charset="0"/>
              </a:rPr>
              <a:t>Writing</a:t>
            </a:r>
            <a:endParaRPr lang="en-GB" sz="1600" b="1" dirty="0">
              <a:solidFill>
                <a:schemeClr val="bg1"/>
              </a:solidFill>
              <a:latin typeface="Letter-join Print Plus 1" panose="02000805000000020003" pitchFamily="50" charset="0"/>
              <a:cs typeface="Times New Roman" panose="02020603050405020304" pitchFamily="18" charset="0"/>
            </a:endParaRPr>
          </a:p>
          <a:p>
            <a:pPr algn="ctr"/>
            <a:r>
              <a:rPr lang="en-GB" sz="3200" b="1" dirty="0">
                <a:solidFill>
                  <a:schemeClr val="bg1"/>
                </a:solidFill>
                <a:latin typeface="Letter-join Print Plus 1" panose="02000805000000020003" pitchFamily="50" charset="0"/>
                <a:cs typeface="Times New Roman" panose="02020603050405020304" pitchFamily="18" charset="0"/>
              </a:rPr>
              <a:t>Mathematics</a:t>
            </a:r>
          </a:p>
          <a:p>
            <a:pPr algn="ctr"/>
            <a:r>
              <a:rPr lang="en-GB" sz="1600" dirty="0">
                <a:solidFill>
                  <a:schemeClr val="bg1"/>
                </a:solidFill>
                <a:latin typeface="Letter-join Print Plus 1" panose="02000805000000020003" pitchFamily="50" charset="0"/>
                <a:cs typeface="Times New Roman" panose="02020603050405020304" pitchFamily="18" charset="0"/>
              </a:rPr>
              <a:t>Number</a:t>
            </a:r>
            <a:br>
              <a:rPr lang="en-GB" sz="1600" dirty="0">
                <a:solidFill>
                  <a:schemeClr val="bg1"/>
                </a:solidFill>
                <a:latin typeface="Letter-join Print Plus 1" panose="02000805000000020003" pitchFamily="50" charset="0"/>
                <a:cs typeface="Times New Roman" panose="02020603050405020304" pitchFamily="18" charset="0"/>
              </a:rPr>
            </a:br>
            <a:r>
              <a:rPr lang="en-GB" sz="1600" dirty="0">
                <a:solidFill>
                  <a:schemeClr val="bg1"/>
                </a:solidFill>
                <a:latin typeface="Letter-join Print Plus 1" panose="02000805000000020003" pitchFamily="50" charset="0"/>
                <a:cs typeface="Times New Roman" panose="02020603050405020304" pitchFamily="18" charset="0"/>
              </a:rPr>
              <a:t>Numerical Patterns</a:t>
            </a:r>
            <a:br>
              <a:rPr lang="en-GB" sz="1600" dirty="0">
                <a:solidFill>
                  <a:schemeClr val="bg1"/>
                </a:solidFill>
                <a:latin typeface="Letter-join Print Plus 1" panose="02000805000000020003" pitchFamily="50" charset="0"/>
                <a:cs typeface="Times New Roman" panose="02020603050405020304" pitchFamily="18" charset="0"/>
              </a:rPr>
            </a:br>
            <a:br>
              <a:rPr lang="en-GB" sz="1600" dirty="0">
                <a:solidFill>
                  <a:schemeClr val="bg1"/>
                </a:solidFill>
                <a:latin typeface="Letter-join Print Plus 1" panose="02000805000000020003" pitchFamily="50" charset="0"/>
                <a:cs typeface="Times New Roman" panose="02020603050405020304" pitchFamily="18" charset="0"/>
              </a:rPr>
            </a:br>
            <a:endParaRPr lang="en-GB" sz="1600" dirty="0">
              <a:solidFill>
                <a:schemeClr val="bg1"/>
              </a:solidFill>
              <a:latin typeface="Letter-join Print Plus 1" panose="02000805000000020003" pitchFamily="50" charset="0"/>
              <a:cs typeface="Times New Roman" panose="02020603050405020304" pitchFamily="18" charset="0"/>
            </a:endParaRPr>
          </a:p>
          <a:p>
            <a:pPr algn="ctr"/>
            <a:r>
              <a:rPr lang="en-GB" sz="3200" b="1" dirty="0">
                <a:solidFill>
                  <a:schemeClr val="bg1"/>
                </a:solidFill>
                <a:latin typeface="Letter-join Print Plus 1" panose="02000805000000020003" pitchFamily="50" charset="0"/>
                <a:cs typeface="Times New Roman" panose="02020603050405020304" pitchFamily="18" charset="0"/>
              </a:rPr>
              <a:t>Understanding The World</a:t>
            </a:r>
          </a:p>
          <a:p>
            <a:pPr algn="ctr"/>
            <a:r>
              <a:rPr lang="en-GB" sz="1600" dirty="0">
                <a:solidFill>
                  <a:schemeClr val="bg1"/>
                </a:solidFill>
                <a:latin typeface="Letter-join Print Plus 1" panose="02000805000000020003" pitchFamily="50" charset="0"/>
                <a:cs typeface="Times New Roman" panose="02020603050405020304" pitchFamily="18" charset="0"/>
              </a:rPr>
              <a:t>Past and Present</a:t>
            </a:r>
            <a:br>
              <a:rPr lang="en-GB" sz="1600" dirty="0">
                <a:solidFill>
                  <a:schemeClr val="bg1"/>
                </a:solidFill>
                <a:latin typeface="Letter-join Print Plus 1" panose="02000805000000020003" pitchFamily="50" charset="0"/>
                <a:cs typeface="Times New Roman" panose="02020603050405020304" pitchFamily="18" charset="0"/>
              </a:rPr>
            </a:br>
            <a:r>
              <a:rPr lang="en-GB" sz="1600" dirty="0">
                <a:solidFill>
                  <a:schemeClr val="bg1"/>
                </a:solidFill>
                <a:latin typeface="Letter-join Print Plus 1" panose="02000805000000020003" pitchFamily="50" charset="0"/>
                <a:cs typeface="Times New Roman" panose="02020603050405020304" pitchFamily="18" charset="0"/>
              </a:rPr>
              <a:t>People, Culture and Communities</a:t>
            </a:r>
            <a:br>
              <a:rPr lang="en-GB" sz="1600" dirty="0">
                <a:solidFill>
                  <a:schemeClr val="bg1"/>
                </a:solidFill>
                <a:latin typeface="Letter-join Print Plus 1" panose="02000805000000020003" pitchFamily="50" charset="0"/>
                <a:cs typeface="Times New Roman" panose="02020603050405020304" pitchFamily="18" charset="0"/>
              </a:rPr>
            </a:br>
            <a:r>
              <a:rPr lang="en-GB" sz="1600" dirty="0">
                <a:solidFill>
                  <a:schemeClr val="bg1"/>
                </a:solidFill>
                <a:latin typeface="Letter-join Print Plus 1" panose="02000805000000020003" pitchFamily="50" charset="0"/>
                <a:cs typeface="Times New Roman" panose="02020603050405020304" pitchFamily="18" charset="0"/>
              </a:rPr>
              <a:t>The Natural World  </a:t>
            </a:r>
            <a:endParaRPr lang="en-GB" sz="3200" b="1" dirty="0">
              <a:solidFill>
                <a:schemeClr val="bg1"/>
              </a:solidFill>
              <a:latin typeface="Letter-join Print Plus 1" panose="02000805000000020003" pitchFamily="50" charset="0"/>
              <a:cs typeface="Times New Roman" panose="02020603050405020304" pitchFamily="18" charset="0"/>
            </a:endParaRPr>
          </a:p>
          <a:p>
            <a:pPr algn="ctr"/>
            <a:r>
              <a:rPr lang="en-GB" sz="3200" b="1" dirty="0">
                <a:solidFill>
                  <a:schemeClr val="bg1"/>
                </a:solidFill>
                <a:latin typeface="Letter-join Print Plus 1" panose="02000805000000020003" pitchFamily="50" charset="0"/>
                <a:cs typeface="Times New Roman" panose="02020603050405020304" pitchFamily="18" charset="0"/>
              </a:rPr>
              <a:t>Expressive Arts and Design</a:t>
            </a:r>
            <a:br>
              <a:rPr lang="en-GB" sz="3200" b="1" dirty="0">
                <a:solidFill>
                  <a:schemeClr val="bg1"/>
                </a:solidFill>
                <a:latin typeface="Letter-join Print Plus 1" panose="02000805000000020003" pitchFamily="50" charset="0"/>
                <a:cs typeface="Times New Roman" panose="02020603050405020304" pitchFamily="18" charset="0"/>
              </a:rPr>
            </a:br>
            <a:r>
              <a:rPr lang="en-GB" sz="1600" dirty="0">
                <a:solidFill>
                  <a:schemeClr val="bg1"/>
                </a:solidFill>
                <a:latin typeface="Letter-join Print Plus 1" panose="02000805000000020003" pitchFamily="50" charset="0"/>
                <a:cs typeface="Times New Roman" panose="02020603050405020304" pitchFamily="18" charset="0"/>
              </a:rPr>
              <a:t>Creating with Materials </a:t>
            </a:r>
            <a:br>
              <a:rPr lang="en-GB" sz="1600" dirty="0">
                <a:solidFill>
                  <a:schemeClr val="bg1"/>
                </a:solidFill>
                <a:latin typeface="Letter-join Print Plus 1" panose="02000805000000020003" pitchFamily="50" charset="0"/>
                <a:cs typeface="Times New Roman" panose="02020603050405020304" pitchFamily="18" charset="0"/>
              </a:rPr>
            </a:br>
            <a:r>
              <a:rPr lang="en-GB" sz="1600" dirty="0">
                <a:solidFill>
                  <a:schemeClr val="bg1"/>
                </a:solidFill>
                <a:latin typeface="Letter-join Print Plus 1" panose="02000805000000020003" pitchFamily="50" charset="0"/>
                <a:cs typeface="Times New Roman" panose="02020603050405020304" pitchFamily="18" charset="0"/>
              </a:rPr>
              <a:t>Being Imaginative and Expressive</a:t>
            </a:r>
            <a:endParaRPr lang="en-GB" sz="1600" b="1" dirty="0">
              <a:solidFill>
                <a:schemeClr val="bg1"/>
              </a:solidFill>
              <a:latin typeface="Letter-join Print Plus 1" panose="02000805000000020003" pitchFamily="50" charset="0"/>
              <a:cs typeface="Times New Roman" panose="02020603050405020304" pitchFamily="18" charset="0"/>
            </a:endParaRPr>
          </a:p>
          <a:p>
            <a:pPr algn="ctr"/>
            <a:r>
              <a:rPr lang="en-GB" sz="3200" dirty="0">
                <a:solidFill>
                  <a:schemeClr val="bg1"/>
                </a:solidFill>
                <a:latin typeface="Letter-join Print Plus 1" panose="02000805000000020003" pitchFamily="50" charset="0"/>
                <a:cs typeface="Times New Roman" panose="02020603050405020304" pitchFamily="18" charset="0"/>
              </a:rPr>
              <a:t> </a:t>
            </a:r>
          </a:p>
          <a:p>
            <a:endParaRPr lang="en-GB" sz="3200" dirty="0">
              <a:solidFill>
                <a:schemeClr val="bg1"/>
              </a:solidFill>
              <a:latin typeface="Letter-join Print Plus 1" panose="02000805000000020003" pitchFamily="50" charset="0"/>
              <a:cs typeface="Times New Roman" panose="02020603050405020304" pitchFamily="18" charset="0"/>
            </a:endParaRPr>
          </a:p>
          <a:p>
            <a:endParaRPr lang="en-GB" sz="3200" dirty="0">
              <a:solidFill>
                <a:schemeClr val="bg1"/>
              </a:solidFill>
              <a:latin typeface="Letter-join Print Plus 1" panose="02000805000000020003" pitchFamily="50" charset="0"/>
              <a:cs typeface="Times New Roman" panose="02020603050405020304" pitchFamily="18" charset="0"/>
            </a:endParaRPr>
          </a:p>
        </p:txBody>
      </p:sp>
    </p:spTree>
    <p:extLst>
      <p:ext uri="{BB962C8B-B14F-4D97-AF65-F5344CB8AC3E}">
        <p14:creationId xmlns:p14="http://schemas.microsoft.com/office/powerpoint/2010/main" val="25563053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30494" y="831603"/>
            <a:ext cx="10813806" cy="5772075"/>
          </a:xfrm>
          <a:prstGeom prst="rect">
            <a:avLst/>
          </a:prstGeom>
        </p:spPr>
      </p:pic>
      <p:sp>
        <p:nvSpPr>
          <p:cNvPr id="3" name="TextBox 2"/>
          <p:cNvSpPr txBox="1"/>
          <p:nvPr/>
        </p:nvSpPr>
        <p:spPr>
          <a:xfrm>
            <a:off x="429898" y="146230"/>
            <a:ext cx="6294800" cy="523220"/>
          </a:xfrm>
          <a:prstGeom prst="rect">
            <a:avLst/>
          </a:prstGeom>
          <a:noFill/>
        </p:spPr>
        <p:txBody>
          <a:bodyPr wrap="none" rtlCol="0">
            <a:spAutoFit/>
          </a:bodyPr>
          <a:lstStyle/>
          <a:p>
            <a:r>
              <a:rPr lang="en-GB" sz="2800" dirty="0">
                <a:solidFill>
                  <a:schemeClr val="bg1"/>
                </a:solidFill>
                <a:latin typeface="Letter-join Print Plus 1" panose="02000805000000020003" pitchFamily="50" charset="0"/>
              </a:rPr>
              <a:t>By the end of the Reception year (ELG):</a:t>
            </a:r>
          </a:p>
        </p:txBody>
      </p:sp>
    </p:spTree>
    <p:extLst>
      <p:ext uri="{BB962C8B-B14F-4D97-AF65-F5344CB8AC3E}">
        <p14:creationId xmlns:p14="http://schemas.microsoft.com/office/powerpoint/2010/main" val="6300054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2772" y="265814"/>
            <a:ext cx="11430000" cy="6309420"/>
          </a:xfrm>
          <a:prstGeom prst="rect">
            <a:avLst/>
          </a:prstGeom>
          <a:noFill/>
        </p:spPr>
        <p:txBody>
          <a:bodyPr wrap="square" rtlCol="0">
            <a:spAutoFit/>
          </a:bodyPr>
          <a:lstStyle/>
          <a:p>
            <a:pPr algn="ctr"/>
            <a:r>
              <a:rPr lang="en-GB" sz="4000" b="1" dirty="0">
                <a:solidFill>
                  <a:prstClr val="white"/>
                </a:solidFill>
                <a:latin typeface="Letter-join Print Plus 1" panose="02000805000000020003" pitchFamily="50" charset="0"/>
                <a:cs typeface="Times New Roman" panose="02020603050405020304" pitchFamily="18" charset="0"/>
              </a:rPr>
              <a:t>Phonics – Read Write Inc. </a:t>
            </a:r>
            <a:endParaRPr lang="en-GB" sz="2800" dirty="0">
              <a:solidFill>
                <a:prstClr val="white"/>
              </a:solidFill>
              <a:latin typeface="Letter-join Print Plus 1" panose="02000805000000020003" pitchFamily="50" charset="0"/>
              <a:cs typeface="Times New Roman" panose="02020603050405020304" pitchFamily="18" charset="0"/>
            </a:endParaRPr>
          </a:p>
          <a:p>
            <a:pPr algn="ctr"/>
            <a:endParaRPr lang="en-GB" sz="2800" b="1" dirty="0">
              <a:solidFill>
                <a:prstClr val="white"/>
              </a:solidFill>
              <a:latin typeface="Letter-join Print Plus 1" panose="02000805000000020003" pitchFamily="50" charset="0"/>
              <a:cs typeface="Times New Roman" panose="02020603050405020304" pitchFamily="18" charset="0"/>
            </a:endParaRPr>
          </a:p>
          <a:p>
            <a:pPr algn="ctr"/>
            <a:endParaRPr lang="en-GB" sz="2800" b="1" dirty="0">
              <a:solidFill>
                <a:prstClr val="white"/>
              </a:solidFill>
              <a:latin typeface="Letter-join Print Plus 1" panose="02000805000000020003" pitchFamily="50" charset="0"/>
              <a:cs typeface="Times New Roman" panose="02020603050405020304" pitchFamily="18" charset="0"/>
            </a:endParaRPr>
          </a:p>
          <a:p>
            <a:pPr algn="ctr"/>
            <a:br>
              <a:rPr lang="en-GB" sz="2800" b="1" dirty="0">
                <a:solidFill>
                  <a:prstClr val="white"/>
                </a:solidFill>
                <a:latin typeface="Letter-join Print Plus 1" panose="02000805000000020003" pitchFamily="50" charset="0"/>
                <a:cs typeface="Times New Roman" panose="02020603050405020304" pitchFamily="18" charset="0"/>
              </a:rPr>
            </a:br>
            <a:br>
              <a:rPr lang="en-GB" sz="2800" b="1" dirty="0">
                <a:solidFill>
                  <a:prstClr val="white"/>
                </a:solidFill>
                <a:latin typeface="Letter-join Print Plus 1" panose="02000805000000020003" pitchFamily="50" charset="0"/>
                <a:cs typeface="Times New Roman" panose="02020603050405020304" pitchFamily="18" charset="0"/>
              </a:rPr>
            </a:br>
            <a:br>
              <a:rPr lang="en-GB" sz="2800" b="1" dirty="0">
                <a:solidFill>
                  <a:prstClr val="white"/>
                </a:solidFill>
                <a:latin typeface="Letter-join Print Plus 1" panose="02000805000000020003" pitchFamily="50" charset="0"/>
                <a:cs typeface="Times New Roman" panose="02020603050405020304" pitchFamily="18" charset="0"/>
              </a:rPr>
            </a:br>
            <a:br>
              <a:rPr lang="en-GB" sz="2800" b="1" dirty="0">
                <a:solidFill>
                  <a:prstClr val="white"/>
                </a:solidFill>
                <a:latin typeface="Letter-join Print Plus 1" panose="02000805000000020003" pitchFamily="50" charset="0"/>
                <a:cs typeface="Times New Roman" panose="02020603050405020304" pitchFamily="18" charset="0"/>
              </a:rPr>
            </a:br>
            <a:br>
              <a:rPr lang="en-GB" sz="2800" b="1" dirty="0">
                <a:solidFill>
                  <a:prstClr val="white"/>
                </a:solidFill>
                <a:latin typeface="Letter-join Print Plus 1" panose="02000805000000020003" pitchFamily="50" charset="0"/>
                <a:cs typeface="Times New Roman" panose="02020603050405020304" pitchFamily="18" charset="0"/>
              </a:rPr>
            </a:br>
            <a:br>
              <a:rPr lang="en-GB" sz="2800" b="1" dirty="0">
                <a:solidFill>
                  <a:prstClr val="white"/>
                </a:solidFill>
                <a:latin typeface="Letter-join Print Plus 1" panose="02000805000000020003" pitchFamily="50" charset="0"/>
                <a:cs typeface="Times New Roman" panose="02020603050405020304" pitchFamily="18" charset="0"/>
              </a:rPr>
            </a:br>
            <a:br>
              <a:rPr lang="en-GB" sz="2800" b="1" dirty="0">
                <a:solidFill>
                  <a:prstClr val="white"/>
                </a:solidFill>
                <a:latin typeface="Letter-join Print Plus 1" panose="02000805000000020003" pitchFamily="50" charset="0"/>
                <a:cs typeface="Times New Roman" panose="02020603050405020304" pitchFamily="18" charset="0"/>
              </a:rPr>
            </a:br>
            <a:br>
              <a:rPr lang="en-GB" sz="2800" b="1" dirty="0">
                <a:solidFill>
                  <a:prstClr val="white"/>
                </a:solidFill>
                <a:latin typeface="Letter-join Print Plus 1" panose="02000805000000020003" pitchFamily="50" charset="0"/>
                <a:cs typeface="Times New Roman" panose="02020603050405020304" pitchFamily="18" charset="0"/>
              </a:rPr>
            </a:br>
            <a:r>
              <a:rPr lang="en-GB" sz="2800" b="1" dirty="0">
                <a:solidFill>
                  <a:prstClr val="white"/>
                </a:solidFill>
                <a:latin typeface="Letter-join Print Plus 1" panose="02000805000000020003" pitchFamily="50" charset="0"/>
                <a:cs typeface="Times New Roman" panose="02020603050405020304" pitchFamily="18" charset="0"/>
              </a:rPr>
              <a:t>Oxford Owl Website:</a:t>
            </a:r>
          </a:p>
          <a:p>
            <a:pPr algn="ctr"/>
            <a:r>
              <a:rPr lang="en-GB" sz="2800" b="1" dirty="0">
                <a:solidFill>
                  <a:prstClr val="white"/>
                </a:solidFill>
                <a:latin typeface="Letter-join Print Plus 1" panose="02000805000000020003" pitchFamily="50" charset="0"/>
                <a:cs typeface="Times New Roman" panose="02020603050405020304" pitchFamily="18" charset="0"/>
              </a:rPr>
              <a:t>https://home.oxfordowl.co.uk/reading/reading-schemes-oxford-levels/read-write-inc-phonics-guide/</a:t>
            </a:r>
            <a:endParaRPr lang="en-GB" sz="3200" dirty="0">
              <a:solidFill>
                <a:schemeClr val="bg1"/>
              </a:solidFill>
              <a:latin typeface="Letter-join Print Plus 1" panose="02000805000000020003" pitchFamily="50"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10546094" y="102966"/>
            <a:ext cx="1516642" cy="1015147"/>
          </a:xfrm>
          <a:prstGeom prst="rect">
            <a:avLst/>
          </a:prstGeom>
        </p:spPr>
      </p:pic>
      <p:pic>
        <p:nvPicPr>
          <p:cNvPr id="5" name="Picture 4"/>
          <p:cNvPicPr>
            <a:picLocks noChangeAspect="1"/>
          </p:cNvPicPr>
          <p:nvPr/>
        </p:nvPicPr>
        <p:blipFill>
          <a:blip r:embed="rId3"/>
          <a:stretch>
            <a:fillRect/>
          </a:stretch>
        </p:blipFill>
        <p:spPr>
          <a:xfrm>
            <a:off x="190196" y="199504"/>
            <a:ext cx="1256220" cy="1884330"/>
          </a:xfrm>
          <a:prstGeom prst="rect">
            <a:avLst/>
          </a:prstGeom>
        </p:spPr>
      </p:pic>
      <p:pic>
        <p:nvPicPr>
          <p:cNvPr id="6" name="Picture 5"/>
          <p:cNvPicPr>
            <a:picLocks noChangeAspect="1"/>
          </p:cNvPicPr>
          <p:nvPr/>
        </p:nvPicPr>
        <p:blipFill>
          <a:blip r:embed="rId4"/>
          <a:stretch>
            <a:fillRect/>
          </a:stretch>
        </p:blipFill>
        <p:spPr>
          <a:xfrm rot="20698063">
            <a:off x="2051939" y="1690333"/>
            <a:ext cx="2486264" cy="3512342"/>
          </a:xfrm>
          <a:prstGeom prst="rect">
            <a:avLst/>
          </a:prstGeom>
        </p:spPr>
      </p:pic>
      <p:pic>
        <p:nvPicPr>
          <p:cNvPr id="7" name="Picture 6"/>
          <p:cNvPicPr>
            <a:picLocks noChangeAspect="1"/>
          </p:cNvPicPr>
          <p:nvPr/>
        </p:nvPicPr>
        <p:blipFill>
          <a:blip r:embed="rId5"/>
          <a:stretch>
            <a:fillRect/>
          </a:stretch>
        </p:blipFill>
        <p:spPr>
          <a:xfrm rot="686009">
            <a:off x="7783594" y="1691114"/>
            <a:ext cx="2697736" cy="3541643"/>
          </a:xfrm>
          <a:prstGeom prst="rect">
            <a:avLst/>
          </a:prstGeom>
        </p:spPr>
      </p:pic>
    </p:spTree>
    <p:extLst>
      <p:ext uri="{BB962C8B-B14F-4D97-AF65-F5344CB8AC3E}">
        <p14:creationId xmlns:p14="http://schemas.microsoft.com/office/powerpoint/2010/main" val="18188240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36186" y="230832"/>
            <a:ext cx="11430000" cy="1138773"/>
          </a:xfrm>
          <a:prstGeom prst="rect">
            <a:avLst/>
          </a:prstGeom>
          <a:noFill/>
        </p:spPr>
        <p:txBody>
          <a:bodyPr wrap="square" rtlCol="0">
            <a:spAutoFit/>
          </a:bodyPr>
          <a:lstStyle/>
          <a:p>
            <a:pPr algn="ctr"/>
            <a:r>
              <a:rPr lang="en-GB" sz="3600" b="1" dirty="0">
                <a:solidFill>
                  <a:schemeClr val="bg1"/>
                </a:solidFill>
                <a:latin typeface="Letter-join Print Plus 1" panose="02000805000000020003" pitchFamily="50" charset="0"/>
                <a:cs typeface="Times New Roman" panose="02020603050405020304" pitchFamily="18" charset="0"/>
              </a:rPr>
              <a:t>Your child will be bringing home</a:t>
            </a:r>
            <a:endParaRPr lang="en-GB" sz="3200" dirty="0">
              <a:solidFill>
                <a:schemeClr val="bg1"/>
              </a:solidFill>
              <a:latin typeface="Letter-join Print Plus 1" panose="02000805000000020003" pitchFamily="50" charset="0"/>
              <a:cs typeface="Times New Roman" panose="02020603050405020304" pitchFamily="18" charset="0"/>
            </a:endParaRPr>
          </a:p>
          <a:p>
            <a:endParaRPr lang="en-GB" sz="3200" dirty="0">
              <a:solidFill>
                <a:schemeClr val="bg1"/>
              </a:solidFill>
              <a:latin typeface="Letter-join Print Plus 1" panose="02000805000000020003" pitchFamily="50" charset="0"/>
              <a:cs typeface="Times New Roman" panose="02020603050405020304" pitchFamily="18" charset="0"/>
            </a:endParaRPr>
          </a:p>
        </p:txBody>
      </p:sp>
      <p:sp>
        <p:nvSpPr>
          <p:cNvPr id="11" name="TextBox 10"/>
          <p:cNvSpPr txBox="1"/>
          <p:nvPr/>
        </p:nvSpPr>
        <p:spPr>
          <a:xfrm>
            <a:off x="-1181611" y="0"/>
            <a:ext cx="4600146" cy="461665"/>
          </a:xfrm>
          <a:prstGeom prst="rect">
            <a:avLst/>
          </a:prstGeom>
          <a:noFill/>
        </p:spPr>
        <p:txBody>
          <a:bodyPr wrap="square" rtlCol="0">
            <a:spAutoFit/>
          </a:bodyPr>
          <a:lstStyle/>
          <a:p>
            <a:pPr algn="ctr"/>
            <a:r>
              <a:rPr lang="en-GB" sz="2400" dirty="0">
                <a:solidFill>
                  <a:schemeClr val="bg1"/>
                </a:solidFill>
                <a:latin typeface="Letter-join Print Plus 1" panose="02000805000000020003" pitchFamily="50" charset="0"/>
              </a:rPr>
              <a:t> </a:t>
            </a:r>
          </a:p>
        </p:txBody>
      </p:sp>
      <p:sp>
        <p:nvSpPr>
          <p:cNvPr id="12" name="TextBox 11"/>
          <p:cNvSpPr txBox="1"/>
          <p:nvPr/>
        </p:nvSpPr>
        <p:spPr>
          <a:xfrm>
            <a:off x="4375920" y="5473763"/>
            <a:ext cx="4600146" cy="1200329"/>
          </a:xfrm>
          <a:prstGeom prst="rect">
            <a:avLst/>
          </a:prstGeom>
          <a:noFill/>
        </p:spPr>
        <p:txBody>
          <a:bodyPr wrap="square" rtlCol="0">
            <a:spAutoFit/>
          </a:bodyPr>
          <a:lstStyle/>
          <a:p>
            <a:pPr algn="ctr"/>
            <a:r>
              <a:rPr lang="en-GB" sz="2400" dirty="0">
                <a:solidFill>
                  <a:schemeClr val="bg1"/>
                </a:solidFill>
                <a:latin typeface="Letter-join Print Plus 1" panose="02000805000000020003" pitchFamily="50" charset="0"/>
              </a:rPr>
              <a:t>Phonics reading books to</a:t>
            </a:r>
            <a:br>
              <a:rPr lang="en-GB" sz="2400" dirty="0">
                <a:solidFill>
                  <a:schemeClr val="bg1"/>
                </a:solidFill>
                <a:latin typeface="Letter-join Print Plus 1" panose="02000805000000020003" pitchFamily="50" charset="0"/>
              </a:rPr>
            </a:br>
            <a:r>
              <a:rPr lang="en-GB" sz="2400" dirty="0">
                <a:solidFill>
                  <a:schemeClr val="bg1"/>
                </a:solidFill>
                <a:latin typeface="Letter-join Print Plus 1" panose="02000805000000020003" pitchFamily="50" charset="0"/>
              </a:rPr>
              <a:t>apply their</a:t>
            </a:r>
            <a:br>
              <a:rPr lang="en-GB" sz="2400" dirty="0">
                <a:solidFill>
                  <a:schemeClr val="bg1"/>
                </a:solidFill>
                <a:latin typeface="Letter-join Print Plus 1" panose="02000805000000020003" pitchFamily="50" charset="0"/>
              </a:rPr>
            </a:br>
            <a:r>
              <a:rPr lang="en-GB" sz="2400" dirty="0">
                <a:solidFill>
                  <a:schemeClr val="bg1"/>
                </a:solidFill>
                <a:latin typeface="Letter-join Print Plus 1" panose="02000805000000020003" pitchFamily="50" charset="0"/>
              </a:rPr>
              <a:t>phonics learning  </a:t>
            </a:r>
          </a:p>
        </p:txBody>
      </p:sp>
      <p:sp>
        <p:nvSpPr>
          <p:cNvPr id="16" name="TextBox 15"/>
          <p:cNvSpPr txBox="1"/>
          <p:nvPr/>
        </p:nvSpPr>
        <p:spPr>
          <a:xfrm>
            <a:off x="0" y="1218161"/>
            <a:ext cx="5066522" cy="1200329"/>
          </a:xfrm>
          <a:prstGeom prst="rect">
            <a:avLst/>
          </a:prstGeom>
          <a:noFill/>
        </p:spPr>
        <p:txBody>
          <a:bodyPr wrap="square" rtlCol="0">
            <a:spAutoFit/>
          </a:bodyPr>
          <a:lstStyle/>
          <a:p>
            <a:pPr algn="ctr"/>
            <a:r>
              <a:rPr lang="en-GB" sz="2400" b="1" dirty="0">
                <a:solidFill>
                  <a:schemeClr val="bg1"/>
                </a:solidFill>
                <a:latin typeface="Letter-join Print Plus 1" panose="02000805000000020003" pitchFamily="50" charset="0"/>
              </a:rPr>
              <a:t>Letter formation </a:t>
            </a:r>
            <a:r>
              <a:rPr lang="en-GB" sz="2400" dirty="0">
                <a:solidFill>
                  <a:schemeClr val="bg1"/>
                </a:solidFill>
                <a:latin typeface="Letter-join Print Plus 1" panose="02000805000000020003" pitchFamily="50" charset="0"/>
              </a:rPr>
              <a:t>and later  in the term - </a:t>
            </a:r>
            <a:r>
              <a:rPr lang="en-GB" sz="2400" b="1" dirty="0">
                <a:solidFill>
                  <a:schemeClr val="bg1"/>
                </a:solidFill>
                <a:latin typeface="Letter-join Print Plus 1" panose="02000805000000020003" pitchFamily="50" charset="0"/>
              </a:rPr>
              <a:t>ditty sheets </a:t>
            </a:r>
            <a:r>
              <a:rPr lang="en-GB" sz="2400" dirty="0">
                <a:solidFill>
                  <a:schemeClr val="bg1"/>
                </a:solidFill>
                <a:latin typeface="Letter-join Print Plus 1" panose="02000805000000020003" pitchFamily="50" charset="0"/>
              </a:rPr>
              <a:t>to practise and apply phonic learning </a:t>
            </a:r>
          </a:p>
        </p:txBody>
      </p:sp>
      <p:pic>
        <p:nvPicPr>
          <p:cNvPr id="5" name="Picture 4"/>
          <p:cNvPicPr>
            <a:picLocks noChangeAspect="1"/>
          </p:cNvPicPr>
          <p:nvPr/>
        </p:nvPicPr>
        <p:blipFill>
          <a:blip r:embed="rId2"/>
          <a:stretch>
            <a:fillRect/>
          </a:stretch>
        </p:blipFill>
        <p:spPr>
          <a:xfrm>
            <a:off x="830973" y="4219985"/>
            <a:ext cx="2086756" cy="2507556"/>
          </a:xfrm>
          <a:prstGeom prst="rect">
            <a:avLst/>
          </a:prstGeom>
        </p:spPr>
      </p:pic>
      <p:pic>
        <p:nvPicPr>
          <p:cNvPr id="14" name="Picture 13"/>
          <p:cNvPicPr>
            <a:picLocks noChangeAspect="1"/>
          </p:cNvPicPr>
          <p:nvPr/>
        </p:nvPicPr>
        <p:blipFill>
          <a:blip r:embed="rId3"/>
          <a:stretch>
            <a:fillRect/>
          </a:stretch>
        </p:blipFill>
        <p:spPr>
          <a:xfrm>
            <a:off x="219280" y="2521744"/>
            <a:ext cx="2024777" cy="2295370"/>
          </a:xfrm>
          <a:prstGeom prst="rect">
            <a:avLst/>
          </a:prstGeom>
        </p:spPr>
      </p:pic>
      <p:sp>
        <p:nvSpPr>
          <p:cNvPr id="13" name="TextBox 12"/>
          <p:cNvSpPr txBox="1"/>
          <p:nvPr/>
        </p:nvSpPr>
        <p:spPr>
          <a:xfrm>
            <a:off x="7993822" y="1818325"/>
            <a:ext cx="4097543" cy="1938992"/>
          </a:xfrm>
          <a:prstGeom prst="rect">
            <a:avLst/>
          </a:prstGeom>
          <a:noFill/>
        </p:spPr>
        <p:txBody>
          <a:bodyPr wrap="square" rtlCol="0">
            <a:spAutoFit/>
          </a:bodyPr>
          <a:lstStyle/>
          <a:p>
            <a:pPr algn="ctr"/>
            <a:r>
              <a:rPr lang="en-GB" sz="2400" dirty="0">
                <a:solidFill>
                  <a:schemeClr val="bg1"/>
                </a:solidFill>
                <a:latin typeface="Letter-join Print Plus 1" panose="02000805000000020003" pitchFamily="50" charset="0"/>
              </a:rPr>
              <a:t>A picture book from the library for you to read to your child to encourage good reading habits and the joy of reading!</a:t>
            </a:r>
          </a:p>
        </p:txBody>
      </p:sp>
      <p:pic>
        <p:nvPicPr>
          <p:cNvPr id="6" name="Picture 5"/>
          <p:cNvPicPr>
            <a:picLocks noChangeAspect="1"/>
          </p:cNvPicPr>
          <p:nvPr/>
        </p:nvPicPr>
        <p:blipFill>
          <a:blip r:embed="rId4"/>
          <a:stretch>
            <a:fillRect/>
          </a:stretch>
        </p:blipFill>
        <p:spPr>
          <a:xfrm>
            <a:off x="9065602" y="3878658"/>
            <a:ext cx="2478698" cy="2478698"/>
          </a:xfrm>
          <a:prstGeom prst="rect">
            <a:avLst/>
          </a:prstGeom>
        </p:spPr>
      </p:pic>
      <p:pic>
        <p:nvPicPr>
          <p:cNvPr id="2" name="Picture 1"/>
          <p:cNvPicPr>
            <a:picLocks noChangeAspect="1"/>
          </p:cNvPicPr>
          <p:nvPr/>
        </p:nvPicPr>
        <p:blipFill>
          <a:blip r:embed="rId5"/>
          <a:stretch>
            <a:fillRect/>
          </a:stretch>
        </p:blipFill>
        <p:spPr>
          <a:xfrm>
            <a:off x="5680630" y="1218161"/>
            <a:ext cx="1990725" cy="2286000"/>
          </a:xfrm>
          <a:prstGeom prst="rect">
            <a:avLst/>
          </a:prstGeom>
        </p:spPr>
      </p:pic>
      <p:pic>
        <p:nvPicPr>
          <p:cNvPr id="1026" name="Picture 2" descr="Read Write Inc. Phonics: Sound Blending Book 1: Oxford University Press">
            <a:extLst>
              <a:ext uri="{FF2B5EF4-FFF2-40B4-BE49-F238E27FC236}">
                <a16:creationId xmlns:a16="http://schemas.microsoft.com/office/drawing/2014/main" id="{18213A44-437F-4E38-8A24-99D9398F8B6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63117" y="2724673"/>
            <a:ext cx="1914771" cy="101589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Pack Of 10 Phonic Sound Blending Book Bag Books">
            <a:extLst>
              <a:ext uri="{FF2B5EF4-FFF2-40B4-BE49-F238E27FC236}">
                <a16:creationId xmlns:a16="http://schemas.microsoft.com/office/drawing/2014/main" id="{81EF7F15-2984-40B8-A095-B0BE26CF58E6}"/>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15043" b="22385"/>
          <a:stretch/>
        </p:blipFill>
        <p:spPr bwMode="auto">
          <a:xfrm>
            <a:off x="3787843" y="3554670"/>
            <a:ext cx="1921143" cy="120209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Dandelion Readers Units 1-10 - Set 1 – Smart Kids Australia">
            <a:extLst>
              <a:ext uri="{FF2B5EF4-FFF2-40B4-BE49-F238E27FC236}">
                <a16:creationId xmlns:a16="http://schemas.microsoft.com/office/drawing/2014/main" id="{4409B418-BBBE-43ED-927F-6B6F6A4633C2}"/>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9451" t="1534" r="52098" b="51242"/>
          <a:stretch/>
        </p:blipFill>
        <p:spPr bwMode="auto">
          <a:xfrm>
            <a:off x="6546844" y="3066982"/>
            <a:ext cx="1423747" cy="204828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Bramber Primary School Uniform – Broadwater Sports">
            <a:extLst>
              <a:ext uri="{FF2B5EF4-FFF2-40B4-BE49-F238E27FC236}">
                <a16:creationId xmlns:a16="http://schemas.microsoft.com/office/drawing/2014/main" id="{7F8F3443-148F-0C4F-28FA-576C56C7681A}"/>
              </a:ext>
            </a:extLst>
          </p:cNvPr>
          <p:cNvPicPr>
            <a:picLocks noChangeAspect="1"/>
          </p:cNvPicPr>
          <p:nvPr/>
        </p:nvPicPr>
        <p:blipFill>
          <a:blip r:embed="rId9"/>
          <a:stretch>
            <a:fillRect/>
          </a:stretch>
        </p:blipFill>
        <p:spPr>
          <a:xfrm>
            <a:off x="9259616" y="74751"/>
            <a:ext cx="1848312" cy="1743574"/>
          </a:xfrm>
          <a:prstGeom prst="rect">
            <a:avLst/>
          </a:prstGeom>
        </p:spPr>
      </p:pic>
    </p:spTree>
    <p:extLst>
      <p:ext uri="{BB962C8B-B14F-4D97-AF65-F5344CB8AC3E}">
        <p14:creationId xmlns:p14="http://schemas.microsoft.com/office/powerpoint/2010/main" val="25048693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75084" y="151179"/>
            <a:ext cx="8502162" cy="6555641"/>
          </a:xfrm>
          <a:prstGeom prst="rect">
            <a:avLst/>
          </a:prstGeom>
          <a:noFill/>
        </p:spPr>
        <p:txBody>
          <a:bodyPr wrap="square" rtlCol="0">
            <a:spAutoFit/>
          </a:bodyPr>
          <a:lstStyle/>
          <a:p>
            <a:r>
              <a:rPr lang="en-GB" sz="2800" dirty="0">
                <a:solidFill>
                  <a:schemeClr val="bg1"/>
                </a:solidFill>
                <a:latin typeface="Letter-join Print Plus 1" panose="02000805000000020003" pitchFamily="50" charset="0"/>
              </a:rPr>
              <a:t>“Regularly reading to a child for the love of it provides a connection between parent and child from the very early days and helps build strong family ties. Families who enjoy reading together have more opportunities for discussion, developing empathy and attachment. Reading to their infant is one of the greatest gifts parents can give. </a:t>
            </a:r>
          </a:p>
          <a:p>
            <a:endParaRPr lang="en-GB" sz="2800" dirty="0">
              <a:solidFill>
                <a:schemeClr val="bg1"/>
              </a:solidFill>
              <a:latin typeface="Letter-join Print Plus 1" panose="02000805000000020003" pitchFamily="50" charset="0"/>
            </a:endParaRPr>
          </a:p>
          <a:p>
            <a:r>
              <a:rPr lang="en-GB" sz="2800" dirty="0">
                <a:solidFill>
                  <a:schemeClr val="bg1"/>
                </a:solidFill>
                <a:latin typeface="Letter-join Print Plus 1" panose="02000805000000020003" pitchFamily="50" charset="0"/>
              </a:rPr>
              <a:t>By starting the journey of building a lifelong love of reading for pleasure, parents are giving their child the opportunity to be the best they can be: children who read for pleasure do better in a wide range of subjects at school and it also positively impacts children’s wellbeing.”</a:t>
            </a:r>
          </a:p>
          <a:p>
            <a:r>
              <a:rPr lang="en-GB" sz="2800" dirty="0">
                <a:solidFill>
                  <a:schemeClr val="bg1"/>
                </a:solidFill>
                <a:latin typeface="Letter-join Print Plus 1" panose="02000805000000020003" pitchFamily="50" charset="0"/>
              </a:rPr>
              <a:t>					National Literacy Trust</a:t>
            </a:r>
          </a:p>
        </p:txBody>
      </p:sp>
      <p:pic>
        <p:nvPicPr>
          <p:cNvPr id="5" name="Picture 4"/>
          <p:cNvPicPr>
            <a:picLocks noChangeAspect="1"/>
          </p:cNvPicPr>
          <p:nvPr/>
        </p:nvPicPr>
        <p:blipFill>
          <a:blip r:embed="rId2"/>
          <a:stretch>
            <a:fillRect/>
          </a:stretch>
        </p:blipFill>
        <p:spPr>
          <a:xfrm>
            <a:off x="116863" y="168886"/>
            <a:ext cx="2468075" cy="1062894"/>
          </a:xfrm>
          <a:prstGeom prst="rect">
            <a:avLst/>
          </a:prstGeom>
        </p:spPr>
      </p:pic>
    </p:spTree>
    <p:extLst>
      <p:ext uri="{BB962C8B-B14F-4D97-AF65-F5344CB8AC3E}">
        <p14:creationId xmlns:p14="http://schemas.microsoft.com/office/powerpoint/2010/main" val="10866354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365125"/>
            <a:ext cx="11146277" cy="1325563"/>
          </a:xfrm>
        </p:spPr>
        <p:txBody>
          <a:bodyPr>
            <a:normAutofit fontScale="90000"/>
          </a:bodyPr>
          <a:lstStyle/>
          <a:p>
            <a:r>
              <a:rPr lang="en-GB" b="1" dirty="0">
                <a:solidFill>
                  <a:schemeClr val="bg1"/>
                </a:solidFill>
              </a:rPr>
              <a:t>Reading, vocabulary, and the 'million-word gap'</a:t>
            </a:r>
            <a:br>
              <a:rPr lang="en-GB" b="1" dirty="0">
                <a:solidFill>
                  <a:schemeClr val="bg1"/>
                </a:solidFill>
              </a:rPr>
            </a:br>
            <a:endParaRPr lang="en-GB" dirty="0">
              <a:solidFill>
                <a:schemeClr val="bg1"/>
              </a:solidFill>
            </a:endParaRPr>
          </a:p>
        </p:txBody>
      </p:sp>
      <p:sp>
        <p:nvSpPr>
          <p:cNvPr id="4" name="AutoShape 2" descr="Blog Image for article Reading, vocabulary, and the 'million-word gap'"/>
          <p:cNvSpPr>
            <a:spLocks noGrp="1" noChangeAspect="1" noChangeArrowheads="1"/>
          </p:cNvSpPr>
          <p:nvPr>
            <p:ph idx="1"/>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rmAutofit fontScale="85000" lnSpcReduction="20000"/>
          </a:bodyPr>
          <a:lstStyle/>
          <a:p>
            <a:r>
              <a:rPr lang="en-GB" dirty="0">
                <a:solidFill>
                  <a:schemeClr val="bg1"/>
                </a:solidFill>
                <a:latin typeface="Letter-join Print Plus 1" panose="02000805000000020003" pitchFamily="50" charset="0"/>
              </a:rPr>
              <a:t>A study by The Ohio State University found a 'million-word gap' between the young children who are read to at home, and those who aren't.</a:t>
            </a:r>
            <a:br>
              <a:rPr lang="en-GB" dirty="0">
                <a:solidFill>
                  <a:schemeClr val="bg1"/>
                </a:solidFill>
                <a:latin typeface="Letter-join Print Plus 1" panose="02000805000000020003" pitchFamily="50" charset="0"/>
              </a:rPr>
            </a:br>
            <a:br>
              <a:rPr lang="en-GB" dirty="0">
                <a:solidFill>
                  <a:schemeClr val="bg1"/>
                </a:solidFill>
                <a:latin typeface="Letter-join Print Plus 1" panose="02000805000000020003" pitchFamily="50" charset="0"/>
              </a:rPr>
            </a:br>
            <a:r>
              <a:rPr lang="en-GB" dirty="0">
                <a:solidFill>
                  <a:schemeClr val="bg1"/>
                </a:solidFill>
                <a:latin typeface="Letter-join Print Plus 1" panose="02000805000000020003" pitchFamily="50" charset="0"/>
              </a:rPr>
              <a:t>Once the calculations were in, researchers found that children who were:</a:t>
            </a:r>
          </a:p>
          <a:p>
            <a:r>
              <a:rPr lang="en-GB" dirty="0">
                <a:solidFill>
                  <a:schemeClr val="bg1"/>
                </a:solidFill>
                <a:latin typeface="Letter-join Print Plus 1" panose="02000805000000020003" pitchFamily="50" charset="0"/>
              </a:rPr>
              <a:t>Never or barely read to, heard 4,662 words by the age of five</a:t>
            </a:r>
          </a:p>
          <a:p>
            <a:r>
              <a:rPr lang="en-GB" dirty="0">
                <a:solidFill>
                  <a:schemeClr val="bg1"/>
                </a:solidFill>
                <a:latin typeface="Letter-join Print Plus 1" panose="02000805000000020003" pitchFamily="50" charset="0"/>
              </a:rPr>
              <a:t>Read to once or twice a week, heard 63,570 words</a:t>
            </a:r>
          </a:p>
          <a:p>
            <a:r>
              <a:rPr lang="en-GB" dirty="0">
                <a:solidFill>
                  <a:schemeClr val="bg1"/>
                </a:solidFill>
                <a:latin typeface="Letter-join Print Plus 1" panose="02000805000000020003" pitchFamily="50" charset="0"/>
              </a:rPr>
              <a:t>Read to three to five times a week heard 169,520 words</a:t>
            </a:r>
          </a:p>
          <a:p>
            <a:r>
              <a:rPr lang="en-GB" dirty="0">
                <a:solidFill>
                  <a:schemeClr val="bg1"/>
                </a:solidFill>
                <a:latin typeface="Letter-join Print Plus 1" panose="02000805000000020003" pitchFamily="50" charset="0"/>
              </a:rPr>
              <a:t>Read to daily heard 296,660 words</a:t>
            </a:r>
          </a:p>
          <a:p>
            <a:r>
              <a:rPr lang="en-GB" dirty="0">
                <a:solidFill>
                  <a:schemeClr val="bg1"/>
                </a:solidFill>
                <a:latin typeface="Letter-join Print Plus 1" panose="02000805000000020003" pitchFamily="50" charset="0"/>
              </a:rPr>
              <a:t>Read five books a day heard an impressive 1,483,300 words</a:t>
            </a:r>
          </a:p>
          <a:p>
            <a:pPr marL="0" indent="0">
              <a:buNone/>
            </a:pPr>
            <a:endParaRPr lang="en-GB" dirty="0">
              <a:solidFill>
                <a:schemeClr val="bg1"/>
              </a:solidFill>
              <a:latin typeface="Letter-join Print Plus 1" panose="02000805000000020003" pitchFamily="50" charset="0"/>
            </a:endParaRPr>
          </a:p>
          <a:p>
            <a:pPr marL="0" indent="0">
              <a:buNone/>
            </a:pPr>
            <a:r>
              <a:rPr lang="en-GB" dirty="0">
                <a:solidFill>
                  <a:schemeClr val="bg1"/>
                </a:solidFill>
                <a:latin typeface="Letter-join Print Plus 1" panose="02000805000000020003" pitchFamily="50" charset="0"/>
              </a:rPr>
              <a:t>As such, this study discovered not just a million-word gap, but a 1,478,638 word gap between children who grow up in a 'literacy-rich environment' and those in less book-</a:t>
            </a:r>
            <a:r>
              <a:rPr lang="en-GB" dirty="0" err="1">
                <a:solidFill>
                  <a:schemeClr val="bg1"/>
                </a:solidFill>
                <a:latin typeface="Letter-join Print Plus 1" panose="02000805000000020003" pitchFamily="50" charset="0"/>
              </a:rPr>
              <a:t>ish</a:t>
            </a:r>
            <a:r>
              <a:rPr lang="en-GB" dirty="0">
                <a:solidFill>
                  <a:schemeClr val="bg1"/>
                </a:solidFill>
                <a:latin typeface="Letter-join Print Plus 1" panose="02000805000000020003" pitchFamily="50" charset="0"/>
              </a:rPr>
              <a:t> households.</a:t>
            </a:r>
          </a:p>
          <a:p>
            <a:endParaRPr lang="en-GB" dirty="0">
              <a:solidFill>
                <a:schemeClr val="bg1"/>
              </a:solidFill>
              <a:latin typeface="Letter-join Print Plus 1" panose="02000805000000020003" pitchFamily="50" charset="0"/>
            </a:endParaRPr>
          </a:p>
        </p:txBody>
      </p:sp>
      <p:sp>
        <p:nvSpPr>
          <p:cNvPr id="5" name="AutoShape 4" descr="Blog Image for article Reading, vocabulary, and the 'million-word ga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Letter-join Print Plus 1" panose="02000805000000020003" pitchFamily="50" charset="0"/>
            </a:endParaRPr>
          </a:p>
        </p:txBody>
      </p:sp>
      <p:pic>
        <p:nvPicPr>
          <p:cNvPr id="6" name="Picture 5"/>
          <p:cNvPicPr>
            <a:picLocks noChangeAspect="1"/>
          </p:cNvPicPr>
          <p:nvPr/>
        </p:nvPicPr>
        <p:blipFill>
          <a:blip r:embed="rId2"/>
          <a:stretch>
            <a:fillRect/>
          </a:stretch>
        </p:blipFill>
        <p:spPr>
          <a:xfrm>
            <a:off x="9215006" y="3282603"/>
            <a:ext cx="2582548" cy="1937597"/>
          </a:xfrm>
          <a:prstGeom prst="rect">
            <a:avLst/>
          </a:prstGeom>
        </p:spPr>
      </p:pic>
    </p:spTree>
    <p:extLst>
      <p:ext uri="{BB962C8B-B14F-4D97-AF65-F5344CB8AC3E}">
        <p14:creationId xmlns:p14="http://schemas.microsoft.com/office/powerpoint/2010/main" val="8549746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5317" y="1923223"/>
            <a:ext cx="11046070" cy="3970318"/>
          </a:xfrm>
          <a:prstGeom prst="rect">
            <a:avLst/>
          </a:prstGeom>
        </p:spPr>
        <p:txBody>
          <a:bodyPr wrap="square">
            <a:spAutoFit/>
          </a:bodyPr>
          <a:lstStyle/>
          <a:p>
            <a:pPr marL="514350" indent="-514350">
              <a:buAutoNum type="arabicPeriod"/>
            </a:pPr>
            <a:r>
              <a:rPr lang="en-GB" sz="2800" dirty="0">
                <a:solidFill>
                  <a:schemeClr val="bg1"/>
                </a:solidFill>
                <a:latin typeface="Letter-join Print Plus 1" panose="02000805000000020003" pitchFamily="50" charset="0"/>
              </a:rPr>
              <a:t>Listen to your child read every day if possible, even just for five minutes. It really will make a difference. If your child gets stuck on a word, model how to say the sounds and blend them together. </a:t>
            </a:r>
          </a:p>
          <a:p>
            <a:pPr marL="514350" indent="-514350">
              <a:buAutoNum type="arabicPeriod"/>
            </a:pPr>
            <a:endParaRPr lang="en-GB" sz="2800" dirty="0">
              <a:solidFill>
                <a:schemeClr val="bg1"/>
              </a:solidFill>
              <a:latin typeface="Letter-join Print Plus 1" panose="02000805000000020003" pitchFamily="50" charset="0"/>
            </a:endParaRPr>
          </a:p>
          <a:p>
            <a:pPr marL="514350" indent="-514350">
              <a:buAutoNum type="arabicPeriod"/>
            </a:pPr>
            <a:r>
              <a:rPr lang="en-GB" sz="2800" dirty="0">
                <a:solidFill>
                  <a:schemeClr val="bg1"/>
                </a:solidFill>
                <a:latin typeface="Letter-join Print Plus 1" panose="02000805000000020003" pitchFamily="50" charset="0"/>
              </a:rPr>
              <a:t>Visit the local library regularly and try and read a picture book to your child every day if possible. Including stories as part of your bedtime routine is ideal. Talk about what is happening and ask your child questions as you read. Explain any unfamiliar words and try and use them again to support your child’s understanding.</a:t>
            </a:r>
          </a:p>
        </p:txBody>
      </p:sp>
      <p:pic>
        <p:nvPicPr>
          <p:cNvPr id="5" name="Picture 4"/>
          <p:cNvPicPr>
            <a:picLocks noChangeAspect="1"/>
          </p:cNvPicPr>
          <p:nvPr/>
        </p:nvPicPr>
        <p:blipFill>
          <a:blip r:embed="rId2"/>
          <a:stretch>
            <a:fillRect/>
          </a:stretch>
        </p:blipFill>
        <p:spPr>
          <a:xfrm>
            <a:off x="7079493" y="33975"/>
            <a:ext cx="4949711" cy="1889248"/>
          </a:xfrm>
          <a:prstGeom prst="rect">
            <a:avLst/>
          </a:prstGeom>
        </p:spPr>
      </p:pic>
      <p:sp>
        <p:nvSpPr>
          <p:cNvPr id="6" name="TextBox 5"/>
          <p:cNvSpPr txBox="1"/>
          <p:nvPr/>
        </p:nvSpPr>
        <p:spPr>
          <a:xfrm>
            <a:off x="325317" y="253197"/>
            <a:ext cx="6435968" cy="1077218"/>
          </a:xfrm>
          <a:prstGeom prst="rect">
            <a:avLst/>
          </a:prstGeom>
          <a:noFill/>
        </p:spPr>
        <p:txBody>
          <a:bodyPr wrap="square" rtlCol="0">
            <a:spAutoFit/>
          </a:bodyPr>
          <a:lstStyle/>
          <a:p>
            <a:r>
              <a:rPr lang="en-GB" sz="3200" b="1" dirty="0">
                <a:solidFill>
                  <a:schemeClr val="bg1"/>
                </a:solidFill>
                <a:latin typeface="Letter-join Print Plus 1" panose="02000805000000020003" pitchFamily="50" charset="0"/>
              </a:rPr>
              <a:t>Easy ways to support your child’s reading at home:</a:t>
            </a:r>
          </a:p>
        </p:txBody>
      </p:sp>
    </p:spTree>
    <p:extLst>
      <p:ext uri="{BB962C8B-B14F-4D97-AF65-F5344CB8AC3E}">
        <p14:creationId xmlns:p14="http://schemas.microsoft.com/office/powerpoint/2010/main" val="37569944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iona Lumbers illustr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0699" y="365125"/>
            <a:ext cx="2438156" cy="243815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311033" y="164324"/>
            <a:ext cx="6126043" cy="646331"/>
          </a:xfrm>
          <a:prstGeom prst="rect">
            <a:avLst/>
          </a:prstGeom>
        </p:spPr>
        <p:txBody>
          <a:bodyPr wrap="square">
            <a:spAutoFit/>
          </a:bodyPr>
          <a:lstStyle/>
          <a:p>
            <a:r>
              <a:rPr lang="en-GB" sz="3600" b="1" dirty="0">
                <a:solidFill>
                  <a:schemeClr val="bg1"/>
                </a:solidFill>
                <a:latin typeface="Letter-join Print Plus 1" panose="02000805000000020003" pitchFamily="50" charset="0"/>
              </a:rPr>
              <a:t>www.booktrust.org.uk</a:t>
            </a:r>
            <a:endParaRPr lang="en-GB" sz="3600" b="1" dirty="0">
              <a:latin typeface="Letter-join Print Plus 1" panose="02000805000000020003" pitchFamily="50" charset="0"/>
            </a:endParaRPr>
          </a:p>
        </p:txBody>
      </p:sp>
      <p:pic>
        <p:nvPicPr>
          <p:cNvPr id="8" name="Picture 7"/>
          <p:cNvPicPr>
            <a:picLocks noChangeAspect="1"/>
          </p:cNvPicPr>
          <p:nvPr/>
        </p:nvPicPr>
        <p:blipFill>
          <a:blip r:embed="rId3"/>
          <a:stretch>
            <a:fillRect/>
          </a:stretch>
        </p:blipFill>
        <p:spPr>
          <a:xfrm>
            <a:off x="6375274" y="2414952"/>
            <a:ext cx="2476500" cy="3038475"/>
          </a:xfrm>
          <a:prstGeom prst="rect">
            <a:avLst/>
          </a:prstGeom>
        </p:spPr>
      </p:pic>
      <p:pic>
        <p:nvPicPr>
          <p:cNvPr id="9" name="Picture 8"/>
          <p:cNvPicPr>
            <a:picLocks noChangeAspect="1"/>
          </p:cNvPicPr>
          <p:nvPr/>
        </p:nvPicPr>
        <p:blipFill>
          <a:blip r:embed="rId4"/>
          <a:stretch>
            <a:fillRect/>
          </a:stretch>
        </p:blipFill>
        <p:spPr>
          <a:xfrm>
            <a:off x="9139480" y="914399"/>
            <a:ext cx="2476500" cy="2581275"/>
          </a:xfrm>
          <a:prstGeom prst="rect">
            <a:avLst/>
          </a:prstGeom>
        </p:spPr>
      </p:pic>
      <p:pic>
        <p:nvPicPr>
          <p:cNvPr id="10" name="Picture 9"/>
          <p:cNvPicPr>
            <a:picLocks noChangeAspect="1"/>
          </p:cNvPicPr>
          <p:nvPr/>
        </p:nvPicPr>
        <p:blipFill>
          <a:blip r:embed="rId5"/>
          <a:stretch>
            <a:fillRect/>
          </a:stretch>
        </p:blipFill>
        <p:spPr>
          <a:xfrm>
            <a:off x="3714873" y="3822226"/>
            <a:ext cx="2476500" cy="2905125"/>
          </a:xfrm>
          <a:prstGeom prst="rect">
            <a:avLst/>
          </a:prstGeom>
        </p:spPr>
      </p:pic>
      <p:pic>
        <p:nvPicPr>
          <p:cNvPr id="11" name="Picture 10"/>
          <p:cNvPicPr>
            <a:picLocks noChangeAspect="1"/>
          </p:cNvPicPr>
          <p:nvPr/>
        </p:nvPicPr>
        <p:blipFill>
          <a:blip r:embed="rId6"/>
          <a:stretch>
            <a:fillRect/>
          </a:stretch>
        </p:blipFill>
        <p:spPr>
          <a:xfrm>
            <a:off x="9278692" y="3822226"/>
            <a:ext cx="2476500" cy="2543175"/>
          </a:xfrm>
          <a:prstGeom prst="rect">
            <a:avLst/>
          </a:prstGeom>
        </p:spPr>
      </p:pic>
      <p:pic>
        <p:nvPicPr>
          <p:cNvPr id="12" name="Picture 11"/>
          <p:cNvPicPr>
            <a:picLocks noChangeAspect="1"/>
          </p:cNvPicPr>
          <p:nvPr/>
        </p:nvPicPr>
        <p:blipFill>
          <a:blip r:embed="rId7"/>
          <a:stretch>
            <a:fillRect/>
          </a:stretch>
        </p:blipFill>
        <p:spPr>
          <a:xfrm>
            <a:off x="744663" y="3048000"/>
            <a:ext cx="2476500" cy="3048000"/>
          </a:xfrm>
          <a:prstGeom prst="rect">
            <a:avLst/>
          </a:prstGeom>
        </p:spPr>
      </p:pic>
      <p:pic>
        <p:nvPicPr>
          <p:cNvPr id="13" name="Picture 12"/>
          <p:cNvPicPr>
            <a:picLocks noChangeAspect="1"/>
          </p:cNvPicPr>
          <p:nvPr/>
        </p:nvPicPr>
        <p:blipFill>
          <a:blip r:embed="rId8"/>
          <a:stretch>
            <a:fillRect/>
          </a:stretch>
        </p:blipFill>
        <p:spPr>
          <a:xfrm>
            <a:off x="3662667" y="1181465"/>
            <a:ext cx="2476500" cy="2466975"/>
          </a:xfrm>
          <a:prstGeom prst="rect">
            <a:avLst/>
          </a:prstGeom>
        </p:spPr>
      </p:pic>
      <p:sp>
        <p:nvSpPr>
          <p:cNvPr id="3" name="TextBox 2">
            <a:extLst>
              <a:ext uri="{FF2B5EF4-FFF2-40B4-BE49-F238E27FC236}">
                <a16:creationId xmlns:a16="http://schemas.microsoft.com/office/drawing/2014/main" id="{507A257E-E31C-588F-5632-6173AE548940}"/>
              </a:ext>
            </a:extLst>
          </p:cNvPr>
          <p:cNvSpPr txBox="1"/>
          <p:nvPr/>
        </p:nvSpPr>
        <p:spPr>
          <a:xfrm>
            <a:off x="6539419" y="6358019"/>
            <a:ext cx="6094378" cy="369332"/>
          </a:xfrm>
          <a:prstGeom prst="rect">
            <a:avLst/>
          </a:prstGeom>
          <a:noFill/>
        </p:spPr>
        <p:txBody>
          <a:bodyPr wrap="square">
            <a:spAutoFit/>
          </a:bodyPr>
          <a:lstStyle/>
          <a:p>
            <a:r>
              <a:rPr lang="en-GB" dirty="0">
                <a:solidFill>
                  <a:schemeClr val="bg1"/>
                </a:solidFill>
                <a:latin typeface="Letter-join Print Plus 1" panose="02000805000000020003" pitchFamily="50" charset="0"/>
                <a:hlinkClick r:id="rId9">
                  <a:extLst>
                    <a:ext uri="{A12FA001-AC4F-418D-AE19-62706E023703}">
                      <ahyp:hlinkClr xmlns:ahyp="http://schemas.microsoft.com/office/drawing/2018/hyperlinkcolor" val="tx"/>
                    </a:ext>
                  </a:extLst>
                </a:hlinkClick>
              </a:rPr>
              <a:t>What to read after your favourites | BookTrust</a:t>
            </a:r>
            <a:endParaRPr lang="en-GB" dirty="0">
              <a:solidFill>
                <a:schemeClr val="bg1"/>
              </a:solidFill>
              <a:latin typeface="Letter-join Print Plus 1" panose="02000805000000020003" pitchFamily="50" charset="0"/>
            </a:endParaRPr>
          </a:p>
        </p:txBody>
      </p:sp>
    </p:spTree>
    <p:extLst>
      <p:ext uri="{BB962C8B-B14F-4D97-AF65-F5344CB8AC3E}">
        <p14:creationId xmlns:p14="http://schemas.microsoft.com/office/powerpoint/2010/main" val="8419149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94175" y="1049582"/>
            <a:ext cx="11597367" cy="5175372"/>
          </a:xfrm>
          <a:prstGeom prst="rect">
            <a:avLst/>
          </a:prstGeom>
        </p:spPr>
      </p:pic>
      <p:sp>
        <p:nvSpPr>
          <p:cNvPr id="5" name="TextBox 4"/>
          <p:cNvSpPr txBox="1"/>
          <p:nvPr/>
        </p:nvSpPr>
        <p:spPr>
          <a:xfrm>
            <a:off x="747347" y="386862"/>
            <a:ext cx="6455100" cy="523220"/>
          </a:xfrm>
          <a:prstGeom prst="rect">
            <a:avLst/>
          </a:prstGeom>
          <a:noFill/>
        </p:spPr>
        <p:txBody>
          <a:bodyPr wrap="none" rtlCol="0">
            <a:spAutoFit/>
          </a:bodyPr>
          <a:lstStyle/>
          <a:p>
            <a:r>
              <a:rPr lang="en-GB" sz="2800" dirty="0">
                <a:solidFill>
                  <a:schemeClr val="bg1"/>
                </a:solidFill>
                <a:latin typeface="Letter-join Print Plus 1" panose="02000805000000020003" pitchFamily="50" charset="0"/>
              </a:rPr>
              <a:t>By the end of the Reception year: (ELG)</a:t>
            </a:r>
          </a:p>
        </p:txBody>
      </p:sp>
    </p:spTree>
    <p:extLst>
      <p:ext uri="{BB962C8B-B14F-4D97-AF65-F5344CB8AC3E}">
        <p14:creationId xmlns:p14="http://schemas.microsoft.com/office/powerpoint/2010/main" val="11076477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4823" y="210988"/>
            <a:ext cx="4541756" cy="369332"/>
          </a:xfrm>
          <a:prstGeom prst="rect">
            <a:avLst/>
          </a:prstGeom>
        </p:spPr>
        <p:txBody>
          <a:bodyPr wrap="none">
            <a:spAutoFit/>
          </a:bodyPr>
          <a:lstStyle/>
          <a:p>
            <a:r>
              <a:rPr lang="en-GB" dirty="0">
                <a:solidFill>
                  <a:schemeClr val="bg1"/>
                </a:solidFill>
                <a:latin typeface="Letter-join Print Plus 1" panose="02000805000000020003" pitchFamily="50" charset="0"/>
              </a:rPr>
              <a:t>Counting: saying number words in sequence </a:t>
            </a:r>
          </a:p>
        </p:txBody>
      </p:sp>
      <p:sp>
        <p:nvSpPr>
          <p:cNvPr id="5" name="Rectangle 4"/>
          <p:cNvSpPr/>
          <p:nvPr/>
        </p:nvSpPr>
        <p:spPr>
          <a:xfrm>
            <a:off x="164823" y="1996360"/>
            <a:ext cx="5446171" cy="369332"/>
          </a:xfrm>
          <a:prstGeom prst="rect">
            <a:avLst/>
          </a:prstGeom>
        </p:spPr>
        <p:txBody>
          <a:bodyPr wrap="none">
            <a:spAutoFit/>
          </a:bodyPr>
          <a:lstStyle/>
          <a:p>
            <a:r>
              <a:rPr lang="en-GB" dirty="0">
                <a:solidFill>
                  <a:schemeClr val="bg1"/>
                </a:solidFill>
                <a:latin typeface="Letter-join Print Plus 1" panose="02000805000000020003" pitchFamily="50" charset="0"/>
              </a:rPr>
              <a:t>Counting: tagging each object with one number word </a:t>
            </a:r>
          </a:p>
        </p:txBody>
      </p:sp>
      <p:pic>
        <p:nvPicPr>
          <p:cNvPr id="6" name="Picture 5"/>
          <p:cNvPicPr>
            <a:picLocks noChangeAspect="1"/>
          </p:cNvPicPr>
          <p:nvPr/>
        </p:nvPicPr>
        <p:blipFill>
          <a:blip r:embed="rId2"/>
          <a:stretch>
            <a:fillRect/>
          </a:stretch>
        </p:blipFill>
        <p:spPr>
          <a:xfrm>
            <a:off x="305044" y="2510204"/>
            <a:ext cx="1610458" cy="1610458"/>
          </a:xfrm>
          <a:prstGeom prst="rect">
            <a:avLst/>
          </a:prstGeom>
        </p:spPr>
      </p:pic>
      <p:pic>
        <p:nvPicPr>
          <p:cNvPr id="3076" name="Picture 4" descr="Kids Speaking Clip Art Stock Illustrations – 169 Kids Speaking Clip Art  Stock Illustrations, Vectors &amp; Clipart - Dreamstim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5044" y="690196"/>
            <a:ext cx="1286363" cy="1093409"/>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07091" y="4554319"/>
            <a:ext cx="4881962" cy="646331"/>
          </a:xfrm>
          <a:prstGeom prst="rect">
            <a:avLst/>
          </a:prstGeom>
        </p:spPr>
        <p:txBody>
          <a:bodyPr wrap="square">
            <a:spAutoFit/>
          </a:bodyPr>
          <a:lstStyle/>
          <a:p>
            <a:r>
              <a:rPr lang="en-GB" dirty="0">
                <a:solidFill>
                  <a:schemeClr val="bg1"/>
                </a:solidFill>
                <a:latin typeface="Letter-join Print Plus 1" panose="02000805000000020003" pitchFamily="50" charset="0"/>
              </a:rPr>
              <a:t>Counting: knowing the last number counted gives the total so far</a:t>
            </a:r>
          </a:p>
        </p:txBody>
      </p:sp>
      <p:pic>
        <p:nvPicPr>
          <p:cNvPr id="8" name="Picture 7"/>
          <p:cNvPicPr>
            <a:picLocks noChangeAspect="1"/>
          </p:cNvPicPr>
          <p:nvPr/>
        </p:nvPicPr>
        <p:blipFill>
          <a:blip r:embed="rId4"/>
          <a:stretch>
            <a:fillRect/>
          </a:stretch>
        </p:blipFill>
        <p:spPr>
          <a:xfrm>
            <a:off x="305044" y="5350120"/>
            <a:ext cx="1768598" cy="1061159"/>
          </a:xfrm>
          <a:prstGeom prst="rect">
            <a:avLst/>
          </a:prstGeom>
        </p:spPr>
      </p:pic>
      <p:sp>
        <p:nvSpPr>
          <p:cNvPr id="9" name="Rectangle 8"/>
          <p:cNvSpPr/>
          <p:nvPr/>
        </p:nvSpPr>
        <p:spPr>
          <a:xfrm>
            <a:off x="6002215" y="257154"/>
            <a:ext cx="6096000" cy="646331"/>
          </a:xfrm>
          <a:prstGeom prst="rect">
            <a:avLst/>
          </a:prstGeom>
        </p:spPr>
        <p:txBody>
          <a:bodyPr>
            <a:spAutoFit/>
          </a:bodyPr>
          <a:lstStyle/>
          <a:p>
            <a:r>
              <a:rPr lang="en-GB" dirty="0" err="1">
                <a:solidFill>
                  <a:schemeClr val="bg1"/>
                </a:solidFill>
                <a:latin typeface="Letter-join Print Plus 1" panose="02000805000000020003" pitchFamily="50" charset="0"/>
              </a:rPr>
              <a:t>Subitising</a:t>
            </a:r>
            <a:r>
              <a:rPr lang="en-GB" dirty="0">
                <a:solidFill>
                  <a:schemeClr val="bg1"/>
                </a:solidFill>
                <a:latin typeface="Letter-join Print Plus 1" panose="02000805000000020003" pitchFamily="50" charset="0"/>
              </a:rPr>
              <a:t>: recognising small quantities without needing to count them all </a:t>
            </a:r>
          </a:p>
        </p:txBody>
      </p:sp>
      <p:pic>
        <p:nvPicPr>
          <p:cNvPr id="3078" name="Picture 6" descr="Subitizing: A Foundational Concept For Mathematical Succes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13397" y="903485"/>
            <a:ext cx="1273636" cy="1273636"/>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6160720" y="2560773"/>
            <a:ext cx="2007024" cy="369332"/>
          </a:xfrm>
          <a:prstGeom prst="rect">
            <a:avLst/>
          </a:prstGeom>
        </p:spPr>
        <p:txBody>
          <a:bodyPr wrap="none">
            <a:spAutoFit/>
          </a:bodyPr>
          <a:lstStyle/>
          <a:p>
            <a:r>
              <a:rPr lang="en-GB" dirty="0">
                <a:solidFill>
                  <a:schemeClr val="bg1"/>
                </a:solidFill>
                <a:latin typeface="Letter-join Print Plus 1" panose="02000805000000020003" pitchFamily="50" charset="0"/>
              </a:rPr>
              <a:t>Numeral meanings:</a:t>
            </a:r>
          </a:p>
        </p:txBody>
      </p:sp>
      <p:pic>
        <p:nvPicPr>
          <p:cNvPr id="3080" name="Picture 8" descr="Counting in circles: Matching quantities with number symbols - Gift of  Curiosity"/>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931390" y="2947896"/>
            <a:ext cx="2244725" cy="1496483"/>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Finger Fracture - Connecticut Orthopaedics"/>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160720" y="1046655"/>
            <a:ext cx="1893033" cy="748085"/>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Subitizing Posters Teaching Resources | Teachers Pay Teachers"/>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353075" y="931143"/>
            <a:ext cx="1407939" cy="1083453"/>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6128115" y="4613674"/>
            <a:ext cx="6096000" cy="923330"/>
          </a:xfrm>
          <a:prstGeom prst="rect">
            <a:avLst/>
          </a:prstGeom>
        </p:spPr>
        <p:txBody>
          <a:bodyPr>
            <a:spAutoFit/>
          </a:bodyPr>
          <a:lstStyle/>
          <a:p>
            <a:r>
              <a:rPr lang="en-GB" dirty="0">
                <a:solidFill>
                  <a:schemeClr val="bg1"/>
                </a:solidFill>
                <a:latin typeface="Letter-join Print Plus 1" panose="02000805000000020003" pitchFamily="50" charset="0"/>
              </a:rPr>
              <a:t>Conservation: knowing that the number does not change if things are rearranged (as long as none have been added or taken away) </a:t>
            </a:r>
          </a:p>
        </p:txBody>
      </p:sp>
      <p:pic>
        <p:nvPicPr>
          <p:cNvPr id="12" name="Picture 11"/>
          <p:cNvPicPr>
            <a:picLocks noChangeAspect="1"/>
          </p:cNvPicPr>
          <p:nvPr/>
        </p:nvPicPr>
        <p:blipFill>
          <a:blip r:embed="rId9"/>
          <a:stretch>
            <a:fillRect/>
          </a:stretch>
        </p:blipFill>
        <p:spPr>
          <a:xfrm>
            <a:off x="7868382" y="5323182"/>
            <a:ext cx="2058133" cy="1167196"/>
          </a:xfrm>
          <a:prstGeom prst="rect">
            <a:avLst/>
          </a:prstGeom>
        </p:spPr>
      </p:pic>
    </p:spTree>
    <p:extLst>
      <p:ext uri="{BB962C8B-B14F-4D97-AF65-F5344CB8AC3E}">
        <p14:creationId xmlns:p14="http://schemas.microsoft.com/office/powerpoint/2010/main" val="7558289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53762" y="234662"/>
            <a:ext cx="7463098" cy="1200329"/>
          </a:xfrm>
          <a:prstGeom prst="rect">
            <a:avLst/>
          </a:prstGeom>
        </p:spPr>
        <p:txBody>
          <a:bodyPr wrap="square">
            <a:spAutoFit/>
          </a:bodyPr>
          <a:lstStyle/>
          <a:p>
            <a:r>
              <a:rPr lang="en-GB" sz="3600" b="1" dirty="0">
                <a:solidFill>
                  <a:schemeClr val="bg1"/>
                </a:solidFill>
                <a:latin typeface="Letter-join Print Plus 1" panose="02000805000000020003" pitchFamily="50" charset="0"/>
              </a:rPr>
              <a:t>A few ways to support your child’s learning in Maths at home:</a:t>
            </a:r>
          </a:p>
        </p:txBody>
      </p:sp>
      <p:sp>
        <p:nvSpPr>
          <p:cNvPr id="6" name="Rectangle 5"/>
          <p:cNvSpPr/>
          <p:nvPr/>
        </p:nvSpPr>
        <p:spPr>
          <a:xfrm>
            <a:off x="96715" y="4524256"/>
            <a:ext cx="9991207" cy="923330"/>
          </a:xfrm>
          <a:prstGeom prst="rect">
            <a:avLst/>
          </a:prstGeom>
        </p:spPr>
        <p:txBody>
          <a:bodyPr wrap="square">
            <a:spAutoFit/>
          </a:bodyPr>
          <a:lstStyle/>
          <a:p>
            <a:pPr>
              <a:lnSpc>
                <a:spcPct val="100000"/>
              </a:lnSpc>
              <a:spcBef>
                <a:spcPts val="0"/>
              </a:spcBef>
            </a:pPr>
            <a:r>
              <a:rPr lang="en-GB" dirty="0">
                <a:solidFill>
                  <a:schemeClr val="bg1"/>
                </a:solidFill>
                <a:latin typeface="Letter-join Print Plus 1" panose="02000805000000020003" pitchFamily="50" charset="0"/>
              </a:rPr>
              <a:t>Whenever you talk about a small set of objects, say the number. For example, please pick up those 3 teddies or look at those 2 dogs.</a:t>
            </a:r>
          </a:p>
          <a:p>
            <a:pPr>
              <a:lnSpc>
                <a:spcPct val="100000"/>
              </a:lnSpc>
              <a:spcBef>
                <a:spcPts val="0"/>
              </a:spcBef>
            </a:pPr>
            <a:r>
              <a:rPr lang="en-GB" dirty="0">
                <a:solidFill>
                  <a:schemeClr val="bg1"/>
                </a:solidFill>
                <a:latin typeface="Letter-join Print Plus 1" panose="02000805000000020003" pitchFamily="50" charset="0"/>
              </a:rPr>
              <a:t> </a:t>
            </a:r>
          </a:p>
        </p:txBody>
      </p:sp>
      <p:pic>
        <p:nvPicPr>
          <p:cNvPr id="4102" name="Picture 6" descr="Real Life Numbers Photocards - Childminders Selection from Early Years  Resources UK"/>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85838" y="1013375"/>
            <a:ext cx="2122737" cy="2122737"/>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1,337 Three Bears Stock Photos, Pictures &amp; Royalty-Free Images - iStock"/>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87922" y="4305475"/>
            <a:ext cx="1706991" cy="113799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rotWithShape="1">
          <a:blip r:embed="rId4"/>
          <a:srcRect t="29391"/>
          <a:stretch/>
        </p:blipFill>
        <p:spPr>
          <a:xfrm>
            <a:off x="559619" y="5631145"/>
            <a:ext cx="1181463" cy="1110741"/>
          </a:xfrm>
          <a:prstGeom prst="rect">
            <a:avLst/>
          </a:prstGeom>
        </p:spPr>
      </p:pic>
      <p:sp>
        <p:nvSpPr>
          <p:cNvPr id="9" name="Rectangle 8"/>
          <p:cNvSpPr/>
          <p:nvPr/>
        </p:nvSpPr>
        <p:spPr>
          <a:xfrm>
            <a:off x="353762" y="2025678"/>
            <a:ext cx="9432076" cy="646331"/>
          </a:xfrm>
          <a:prstGeom prst="rect">
            <a:avLst/>
          </a:prstGeom>
        </p:spPr>
        <p:txBody>
          <a:bodyPr wrap="square">
            <a:spAutoFit/>
          </a:bodyPr>
          <a:lstStyle/>
          <a:p>
            <a:pPr>
              <a:lnSpc>
                <a:spcPct val="100000"/>
              </a:lnSpc>
              <a:spcBef>
                <a:spcPts val="0"/>
              </a:spcBef>
            </a:pPr>
            <a:r>
              <a:rPr lang="en-GB" dirty="0">
                <a:solidFill>
                  <a:schemeClr val="bg1"/>
                </a:solidFill>
                <a:latin typeface="Letter-join Print Plus 1" panose="02000805000000020003" pitchFamily="50" charset="0"/>
              </a:rPr>
              <a:t>Point out and name any numerals you see when you are out and about or at home and encourage your child to do the same.</a:t>
            </a:r>
          </a:p>
        </p:txBody>
      </p:sp>
      <p:sp>
        <p:nvSpPr>
          <p:cNvPr id="10" name="Rectangle 9"/>
          <p:cNvSpPr/>
          <p:nvPr/>
        </p:nvSpPr>
        <p:spPr>
          <a:xfrm>
            <a:off x="2303585" y="3458043"/>
            <a:ext cx="9680330" cy="369332"/>
          </a:xfrm>
          <a:prstGeom prst="rect">
            <a:avLst/>
          </a:prstGeom>
        </p:spPr>
        <p:txBody>
          <a:bodyPr wrap="square">
            <a:spAutoFit/>
          </a:bodyPr>
          <a:lstStyle/>
          <a:p>
            <a:pPr>
              <a:lnSpc>
                <a:spcPct val="100000"/>
              </a:lnSpc>
              <a:spcBef>
                <a:spcPts val="0"/>
              </a:spcBef>
            </a:pPr>
            <a:r>
              <a:rPr lang="en-GB" dirty="0">
                <a:solidFill>
                  <a:schemeClr val="bg1"/>
                </a:solidFill>
                <a:latin typeface="Letter-join Print Plus 1" panose="02000805000000020003" pitchFamily="50" charset="0"/>
              </a:rPr>
              <a:t>Provide lots of opportunities to say how many things you can see (up to 5) without counting.</a:t>
            </a:r>
          </a:p>
        </p:txBody>
      </p:sp>
      <p:sp>
        <p:nvSpPr>
          <p:cNvPr id="11" name="Rectangle 10"/>
          <p:cNvSpPr/>
          <p:nvPr/>
        </p:nvSpPr>
        <p:spPr>
          <a:xfrm>
            <a:off x="2118946" y="5863351"/>
            <a:ext cx="9544082" cy="369332"/>
          </a:xfrm>
          <a:prstGeom prst="rect">
            <a:avLst/>
          </a:prstGeom>
        </p:spPr>
        <p:txBody>
          <a:bodyPr wrap="square">
            <a:spAutoFit/>
          </a:bodyPr>
          <a:lstStyle/>
          <a:p>
            <a:pPr>
              <a:lnSpc>
                <a:spcPct val="100000"/>
              </a:lnSpc>
              <a:spcBef>
                <a:spcPts val="0"/>
              </a:spcBef>
            </a:pPr>
            <a:r>
              <a:rPr lang="en-GB" dirty="0">
                <a:solidFill>
                  <a:schemeClr val="bg1"/>
                </a:solidFill>
                <a:latin typeface="Letter-join Print Plus 1" panose="02000805000000020003" pitchFamily="50" charset="0"/>
              </a:rPr>
              <a:t>Count up (starting from one) when walking upstairs and count back when walking downstairs. </a:t>
            </a:r>
          </a:p>
        </p:txBody>
      </p:sp>
      <p:pic>
        <p:nvPicPr>
          <p:cNvPr id="4106" name="Picture 10" descr="Open Egg Box With Three Brown Eggs Isolated On White Background. Fresh  Organic Chicken Eggs In Carton Pack Or Egg Container Top View Stock Photo,  Picture And Royalty Free Image. Image 141360845."/>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0410" t="11523" r="10595" b="11664"/>
          <a:stretch/>
        </p:blipFill>
        <p:spPr bwMode="auto">
          <a:xfrm>
            <a:off x="353762" y="2961279"/>
            <a:ext cx="1828800" cy="13364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52487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9808" y="1354812"/>
            <a:ext cx="7958503" cy="923330"/>
          </a:xfrm>
          <a:prstGeom prst="rect">
            <a:avLst/>
          </a:prstGeom>
        </p:spPr>
        <p:txBody>
          <a:bodyPr wrap="square">
            <a:spAutoFit/>
          </a:bodyPr>
          <a:lstStyle/>
          <a:p>
            <a:pPr>
              <a:lnSpc>
                <a:spcPct val="100000"/>
              </a:lnSpc>
              <a:spcBef>
                <a:spcPts val="0"/>
              </a:spcBef>
            </a:pPr>
            <a:r>
              <a:rPr lang="en-GB" dirty="0">
                <a:solidFill>
                  <a:schemeClr val="bg1"/>
                </a:solidFill>
                <a:latin typeface="Letter-join Print Plus 1" panose="02000805000000020003" pitchFamily="50" charset="0"/>
              </a:rPr>
              <a:t>Count lots of different objects, big and small, and ask ‘How many are there?’ Your child should be able to tell you without going back and re-counting. If they can’t, then tell them: ‘There are 6 altogether’. </a:t>
            </a:r>
          </a:p>
        </p:txBody>
      </p:sp>
      <p:pic>
        <p:nvPicPr>
          <p:cNvPr id="6" name="Picture 5"/>
          <p:cNvPicPr>
            <a:picLocks noChangeAspect="1"/>
          </p:cNvPicPr>
          <p:nvPr/>
        </p:nvPicPr>
        <p:blipFill>
          <a:blip r:embed="rId2"/>
          <a:stretch>
            <a:fillRect/>
          </a:stretch>
        </p:blipFill>
        <p:spPr>
          <a:xfrm>
            <a:off x="8178311" y="878843"/>
            <a:ext cx="2829658" cy="1899913"/>
          </a:xfrm>
          <a:prstGeom prst="rect">
            <a:avLst/>
          </a:prstGeom>
        </p:spPr>
      </p:pic>
      <p:sp>
        <p:nvSpPr>
          <p:cNvPr id="7" name="Rectangle 6"/>
          <p:cNvSpPr/>
          <p:nvPr/>
        </p:nvSpPr>
        <p:spPr>
          <a:xfrm>
            <a:off x="3601916" y="3092605"/>
            <a:ext cx="8241322" cy="923330"/>
          </a:xfrm>
          <a:prstGeom prst="rect">
            <a:avLst/>
          </a:prstGeom>
        </p:spPr>
        <p:txBody>
          <a:bodyPr wrap="square">
            <a:spAutoFit/>
          </a:bodyPr>
          <a:lstStyle/>
          <a:p>
            <a:pPr>
              <a:lnSpc>
                <a:spcPct val="100000"/>
              </a:lnSpc>
              <a:spcBef>
                <a:spcPts val="0"/>
              </a:spcBef>
            </a:pPr>
            <a:r>
              <a:rPr lang="en-US" dirty="0">
                <a:solidFill>
                  <a:schemeClr val="bg1"/>
                </a:solidFill>
                <a:latin typeface="Letter-join Print Plus 1" panose="02000805000000020003" pitchFamily="50" charset="0"/>
              </a:rPr>
              <a:t>Play board games with your child which involve moving along numbered tracks, such as ‘Snakes and Ladders’. Check that your child counts along the track correctly, moving one square for each number counted.</a:t>
            </a:r>
            <a:endParaRPr lang="en-GB" b="1" i="1" dirty="0">
              <a:solidFill>
                <a:schemeClr val="bg1"/>
              </a:solidFill>
              <a:latin typeface="Letter-join Print Plus 1" panose="02000805000000020003" pitchFamily="50" charset="0"/>
            </a:endParaRPr>
          </a:p>
        </p:txBody>
      </p:sp>
      <p:pic>
        <p:nvPicPr>
          <p:cNvPr id="9" name="Picture 8"/>
          <p:cNvPicPr>
            <a:picLocks noChangeAspect="1"/>
          </p:cNvPicPr>
          <p:nvPr/>
        </p:nvPicPr>
        <p:blipFill>
          <a:blip r:embed="rId3"/>
          <a:stretch>
            <a:fillRect/>
          </a:stretch>
        </p:blipFill>
        <p:spPr>
          <a:xfrm>
            <a:off x="718038" y="2954319"/>
            <a:ext cx="2286000" cy="2000250"/>
          </a:xfrm>
          <a:prstGeom prst="rect">
            <a:avLst/>
          </a:prstGeom>
        </p:spPr>
      </p:pic>
      <p:pic>
        <p:nvPicPr>
          <p:cNvPr id="11" name="Picture 10"/>
          <p:cNvPicPr>
            <a:picLocks noChangeAspect="1"/>
          </p:cNvPicPr>
          <p:nvPr/>
        </p:nvPicPr>
        <p:blipFill>
          <a:blip r:embed="rId4"/>
          <a:stretch>
            <a:fillRect/>
          </a:stretch>
        </p:blipFill>
        <p:spPr>
          <a:xfrm>
            <a:off x="8564008" y="4871634"/>
            <a:ext cx="2443961" cy="1374728"/>
          </a:xfrm>
          <a:prstGeom prst="rect">
            <a:avLst/>
          </a:prstGeom>
        </p:spPr>
      </p:pic>
      <p:sp>
        <p:nvSpPr>
          <p:cNvPr id="12" name="Rectangle 11"/>
          <p:cNvSpPr/>
          <p:nvPr/>
        </p:nvSpPr>
        <p:spPr>
          <a:xfrm>
            <a:off x="545123" y="5353748"/>
            <a:ext cx="7819294" cy="369332"/>
          </a:xfrm>
          <a:prstGeom prst="rect">
            <a:avLst/>
          </a:prstGeom>
        </p:spPr>
        <p:txBody>
          <a:bodyPr wrap="square">
            <a:spAutoFit/>
          </a:bodyPr>
          <a:lstStyle/>
          <a:p>
            <a:pPr>
              <a:lnSpc>
                <a:spcPct val="100000"/>
              </a:lnSpc>
              <a:spcBef>
                <a:spcPts val="0"/>
              </a:spcBef>
            </a:pPr>
            <a:r>
              <a:rPr lang="en-US" dirty="0">
                <a:solidFill>
                  <a:schemeClr val="bg1"/>
                </a:solidFill>
                <a:latin typeface="Letter-join Print Plus 1" panose="02000805000000020003" pitchFamily="50" charset="0"/>
              </a:rPr>
              <a:t>Watch number blocks with your child and ask your child what they noticed.</a:t>
            </a:r>
            <a:endParaRPr lang="en-GB" b="1" i="1" dirty="0">
              <a:solidFill>
                <a:schemeClr val="bg1"/>
              </a:solidFill>
              <a:latin typeface="Letter-join Print Plus 1" panose="02000805000000020003" pitchFamily="50" charset="0"/>
            </a:endParaRPr>
          </a:p>
        </p:txBody>
      </p:sp>
      <p:sp>
        <p:nvSpPr>
          <p:cNvPr id="13" name="Rectangle 12"/>
          <p:cNvSpPr/>
          <p:nvPr/>
        </p:nvSpPr>
        <p:spPr>
          <a:xfrm>
            <a:off x="151041" y="76076"/>
            <a:ext cx="7463098" cy="1200329"/>
          </a:xfrm>
          <a:prstGeom prst="rect">
            <a:avLst/>
          </a:prstGeom>
        </p:spPr>
        <p:txBody>
          <a:bodyPr wrap="square">
            <a:spAutoFit/>
          </a:bodyPr>
          <a:lstStyle/>
          <a:p>
            <a:r>
              <a:rPr lang="en-GB" sz="3600" b="1" dirty="0">
                <a:solidFill>
                  <a:schemeClr val="bg1"/>
                </a:solidFill>
                <a:latin typeface="Letter-join Print Plus 1" panose="02000805000000020003" pitchFamily="50" charset="0"/>
              </a:rPr>
              <a:t>A few ways to support your child’s learning in Maths at home </a:t>
            </a:r>
            <a:r>
              <a:rPr lang="en-GB" sz="3600" b="1" dirty="0" err="1">
                <a:solidFill>
                  <a:schemeClr val="bg1"/>
                </a:solidFill>
                <a:latin typeface="Letter-join Print Plus 1" panose="02000805000000020003" pitchFamily="50" charset="0"/>
              </a:rPr>
              <a:t>cont</a:t>
            </a:r>
            <a:r>
              <a:rPr lang="en-GB" sz="3600" b="1" dirty="0">
                <a:solidFill>
                  <a:schemeClr val="bg1"/>
                </a:solidFill>
                <a:latin typeface="Letter-join Print Plus 1" panose="02000805000000020003" pitchFamily="50" charset="0"/>
              </a:rPr>
              <a:t>:</a:t>
            </a:r>
          </a:p>
        </p:txBody>
      </p:sp>
    </p:spTree>
    <p:extLst>
      <p:ext uri="{BB962C8B-B14F-4D97-AF65-F5344CB8AC3E}">
        <p14:creationId xmlns:p14="http://schemas.microsoft.com/office/powerpoint/2010/main" val="14837273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73E05C7-273A-7358-7EE0-69782B909DC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21247" y="643466"/>
            <a:ext cx="8949506" cy="5571067"/>
          </a:xfrm>
          <a:prstGeom prst="rect">
            <a:avLst/>
          </a:prstGeom>
        </p:spPr>
      </p:pic>
    </p:spTree>
    <p:extLst>
      <p:ext uri="{BB962C8B-B14F-4D97-AF65-F5344CB8AC3E}">
        <p14:creationId xmlns:p14="http://schemas.microsoft.com/office/powerpoint/2010/main" val="16913731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2772" y="10407"/>
            <a:ext cx="11430000" cy="1015663"/>
          </a:xfrm>
          <a:prstGeom prst="rect">
            <a:avLst/>
          </a:prstGeom>
          <a:noFill/>
        </p:spPr>
        <p:txBody>
          <a:bodyPr wrap="square" rtlCol="0">
            <a:spAutoFit/>
          </a:bodyPr>
          <a:lstStyle/>
          <a:p>
            <a:pPr algn="ctr"/>
            <a:r>
              <a:rPr lang="en-GB" sz="3200" b="1" dirty="0">
                <a:solidFill>
                  <a:schemeClr val="bg1"/>
                </a:solidFill>
                <a:latin typeface="Letter-join Print Plus 1" panose="02000805000000020003" pitchFamily="50" charset="0"/>
                <a:cs typeface="Times New Roman" panose="02020603050405020304" pitchFamily="18" charset="0"/>
              </a:rPr>
              <a:t>Playful Learning </a:t>
            </a:r>
            <a:r>
              <a:rPr lang="en-GB" sz="2800" b="1" dirty="0">
                <a:solidFill>
                  <a:schemeClr val="bg1"/>
                </a:solidFill>
                <a:latin typeface="Letter-join Print Plus 1" panose="02000805000000020003" pitchFamily="50" charset="0"/>
                <a:cs typeface="Times New Roman" panose="02020603050405020304" pitchFamily="18" charset="0"/>
              </a:rPr>
              <a:t> </a:t>
            </a:r>
            <a:br>
              <a:rPr lang="en-GB" sz="2800" b="1" dirty="0">
                <a:solidFill>
                  <a:schemeClr val="bg1"/>
                </a:solidFill>
                <a:latin typeface="Letter-join Print Plus 1" panose="02000805000000020003" pitchFamily="50" charset="0"/>
                <a:cs typeface="Times New Roman" panose="02020603050405020304" pitchFamily="18" charset="0"/>
              </a:rPr>
            </a:br>
            <a:r>
              <a:rPr lang="en-GB" sz="2800" dirty="0">
                <a:solidFill>
                  <a:schemeClr val="bg1"/>
                </a:solidFill>
                <a:latin typeface="Letter-join Print Plus 1" panose="02000805000000020003" pitchFamily="50" charset="0"/>
                <a:cs typeface="Times New Roman" panose="02020603050405020304" pitchFamily="18" charset="0"/>
              </a:rPr>
              <a:t>The opportunity for your child to learn through their play </a:t>
            </a:r>
          </a:p>
        </p:txBody>
      </p:sp>
      <p:sp>
        <p:nvSpPr>
          <p:cNvPr id="23" name="TextBox 22">
            <a:extLst>
              <a:ext uri="{FF2B5EF4-FFF2-40B4-BE49-F238E27FC236}">
                <a16:creationId xmlns:a16="http://schemas.microsoft.com/office/drawing/2014/main" id="{968D6B78-090F-6213-4927-132884913BB4}"/>
              </a:ext>
            </a:extLst>
          </p:cNvPr>
          <p:cNvSpPr txBox="1"/>
          <p:nvPr/>
        </p:nvSpPr>
        <p:spPr>
          <a:xfrm>
            <a:off x="3884364" y="3932276"/>
            <a:ext cx="4423272" cy="2677656"/>
          </a:xfrm>
          <a:prstGeom prst="rect">
            <a:avLst/>
          </a:prstGeom>
          <a:noFill/>
        </p:spPr>
        <p:txBody>
          <a:bodyPr wrap="square">
            <a:spAutoFit/>
          </a:bodyPr>
          <a:lstStyle/>
          <a:p>
            <a:pPr algn="ctr"/>
            <a:r>
              <a:rPr lang="en-GB" sz="2800" b="1" i="1" dirty="0">
                <a:solidFill>
                  <a:schemeClr val="accent1">
                    <a:lumMod val="40000"/>
                    <a:lumOff val="60000"/>
                  </a:schemeClr>
                </a:solidFill>
                <a:latin typeface="Letter-join Print Plus 1" panose="02000805000000020003" pitchFamily="50" charset="0"/>
              </a:rPr>
              <a:t>“The goal of early childhood education should be to activate the child’s own natural desire to learn.”</a:t>
            </a:r>
            <a:br>
              <a:rPr lang="en-GB" sz="2800" b="1" i="1" dirty="0">
                <a:solidFill>
                  <a:schemeClr val="accent1">
                    <a:lumMod val="40000"/>
                    <a:lumOff val="60000"/>
                  </a:schemeClr>
                </a:solidFill>
                <a:latin typeface="Letter-join Print Plus 1" panose="02000805000000020003" pitchFamily="50" charset="0"/>
              </a:rPr>
            </a:br>
            <a:r>
              <a:rPr lang="en-GB" sz="2800" b="1" i="1" dirty="0">
                <a:solidFill>
                  <a:schemeClr val="accent1">
                    <a:lumMod val="40000"/>
                    <a:lumOff val="60000"/>
                  </a:schemeClr>
                </a:solidFill>
                <a:latin typeface="Letter-join Print Plus 1" panose="02000805000000020003" pitchFamily="50" charset="0"/>
              </a:rPr>
              <a:t>Maria Montessori </a:t>
            </a:r>
          </a:p>
        </p:txBody>
      </p:sp>
    </p:spTree>
    <p:extLst>
      <p:ext uri="{BB962C8B-B14F-4D97-AF65-F5344CB8AC3E}">
        <p14:creationId xmlns:p14="http://schemas.microsoft.com/office/powerpoint/2010/main" val="27353415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656823" y="772931"/>
            <a:ext cx="2830757" cy="3553362"/>
          </a:xfrm>
          <a:prstGeom prst="rect">
            <a:avLst/>
          </a:prstGeom>
        </p:spPr>
      </p:pic>
      <p:pic>
        <p:nvPicPr>
          <p:cNvPr id="5" name="Picture 4"/>
          <p:cNvPicPr>
            <a:picLocks noChangeAspect="1"/>
          </p:cNvPicPr>
          <p:nvPr/>
        </p:nvPicPr>
        <p:blipFill>
          <a:blip r:embed="rId3"/>
          <a:stretch>
            <a:fillRect/>
          </a:stretch>
        </p:blipFill>
        <p:spPr>
          <a:xfrm>
            <a:off x="527540" y="671143"/>
            <a:ext cx="3585814" cy="1726775"/>
          </a:xfrm>
          <a:prstGeom prst="rect">
            <a:avLst/>
          </a:prstGeom>
        </p:spPr>
      </p:pic>
      <p:pic>
        <p:nvPicPr>
          <p:cNvPr id="6" name="Picture 5"/>
          <p:cNvPicPr>
            <a:picLocks noChangeAspect="1"/>
          </p:cNvPicPr>
          <p:nvPr/>
        </p:nvPicPr>
        <p:blipFill>
          <a:blip r:embed="rId4"/>
          <a:stretch>
            <a:fillRect/>
          </a:stretch>
        </p:blipFill>
        <p:spPr>
          <a:xfrm>
            <a:off x="336333" y="2549612"/>
            <a:ext cx="3141052" cy="2188316"/>
          </a:xfrm>
          <a:prstGeom prst="rect">
            <a:avLst/>
          </a:prstGeom>
        </p:spPr>
      </p:pic>
      <p:pic>
        <p:nvPicPr>
          <p:cNvPr id="7" name="Picture 6"/>
          <p:cNvPicPr>
            <a:picLocks noChangeAspect="1"/>
          </p:cNvPicPr>
          <p:nvPr/>
        </p:nvPicPr>
        <p:blipFill>
          <a:blip r:embed="rId5"/>
          <a:stretch>
            <a:fillRect/>
          </a:stretch>
        </p:blipFill>
        <p:spPr>
          <a:xfrm>
            <a:off x="714008" y="4889622"/>
            <a:ext cx="3568211" cy="1794918"/>
          </a:xfrm>
          <a:prstGeom prst="rect">
            <a:avLst/>
          </a:prstGeom>
        </p:spPr>
      </p:pic>
      <p:pic>
        <p:nvPicPr>
          <p:cNvPr id="8" name="Picture 7"/>
          <p:cNvPicPr>
            <a:picLocks noChangeAspect="1"/>
          </p:cNvPicPr>
          <p:nvPr/>
        </p:nvPicPr>
        <p:blipFill>
          <a:blip r:embed="rId6"/>
          <a:stretch>
            <a:fillRect/>
          </a:stretch>
        </p:blipFill>
        <p:spPr>
          <a:xfrm>
            <a:off x="8667018" y="1049427"/>
            <a:ext cx="3188649" cy="1705891"/>
          </a:xfrm>
          <a:prstGeom prst="rect">
            <a:avLst/>
          </a:prstGeom>
        </p:spPr>
      </p:pic>
      <p:pic>
        <p:nvPicPr>
          <p:cNvPr id="9" name="Picture 8"/>
          <p:cNvPicPr>
            <a:picLocks noChangeAspect="1"/>
          </p:cNvPicPr>
          <p:nvPr/>
        </p:nvPicPr>
        <p:blipFill>
          <a:blip r:embed="rId7"/>
          <a:stretch>
            <a:fillRect/>
          </a:stretch>
        </p:blipFill>
        <p:spPr>
          <a:xfrm>
            <a:off x="7909778" y="2964489"/>
            <a:ext cx="3267075" cy="1638300"/>
          </a:xfrm>
          <a:prstGeom prst="rect">
            <a:avLst/>
          </a:prstGeom>
        </p:spPr>
      </p:pic>
      <p:pic>
        <p:nvPicPr>
          <p:cNvPr id="10" name="Picture 9"/>
          <p:cNvPicPr>
            <a:picLocks noChangeAspect="1"/>
          </p:cNvPicPr>
          <p:nvPr/>
        </p:nvPicPr>
        <p:blipFill>
          <a:blip r:embed="rId8"/>
          <a:stretch>
            <a:fillRect/>
          </a:stretch>
        </p:blipFill>
        <p:spPr>
          <a:xfrm>
            <a:off x="7630623" y="4963168"/>
            <a:ext cx="4495800" cy="1647825"/>
          </a:xfrm>
          <a:prstGeom prst="rect">
            <a:avLst/>
          </a:prstGeom>
        </p:spPr>
      </p:pic>
      <p:pic>
        <p:nvPicPr>
          <p:cNvPr id="11" name="Picture 10"/>
          <p:cNvPicPr>
            <a:picLocks noChangeAspect="1"/>
          </p:cNvPicPr>
          <p:nvPr/>
        </p:nvPicPr>
        <p:blipFill>
          <a:blip r:embed="rId9"/>
          <a:stretch>
            <a:fillRect/>
          </a:stretch>
        </p:blipFill>
        <p:spPr>
          <a:xfrm>
            <a:off x="4773439" y="4484344"/>
            <a:ext cx="2597523" cy="2222623"/>
          </a:xfrm>
          <a:prstGeom prst="rect">
            <a:avLst/>
          </a:prstGeom>
        </p:spPr>
      </p:pic>
      <p:sp>
        <p:nvSpPr>
          <p:cNvPr id="12" name="TextBox 11"/>
          <p:cNvSpPr txBox="1"/>
          <p:nvPr/>
        </p:nvSpPr>
        <p:spPr>
          <a:xfrm>
            <a:off x="4113354" y="182235"/>
            <a:ext cx="4015651" cy="523220"/>
          </a:xfrm>
          <a:prstGeom prst="rect">
            <a:avLst/>
          </a:prstGeom>
          <a:noFill/>
        </p:spPr>
        <p:txBody>
          <a:bodyPr wrap="none" rtlCol="0">
            <a:spAutoFit/>
          </a:bodyPr>
          <a:lstStyle/>
          <a:p>
            <a:r>
              <a:rPr lang="en-GB" sz="2800" dirty="0">
                <a:latin typeface="Letter-join Print Plus 1" panose="02000805000000020003" pitchFamily="50" charset="0"/>
              </a:rPr>
              <a:t>Learning can be MESSY!</a:t>
            </a:r>
          </a:p>
        </p:txBody>
      </p:sp>
    </p:spTree>
    <p:extLst>
      <p:ext uri="{BB962C8B-B14F-4D97-AF65-F5344CB8AC3E}">
        <p14:creationId xmlns:p14="http://schemas.microsoft.com/office/powerpoint/2010/main" val="10464665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74815"/>
            <a:ext cx="12191999" cy="2369880"/>
          </a:xfrm>
          <a:prstGeom prst="rect">
            <a:avLst/>
          </a:prstGeom>
          <a:noFill/>
        </p:spPr>
        <p:txBody>
          <a:bodyPr wrap="square" rtlCol="0">
            <a:spAutoFit/>
          </a:bodyPr>
          <a:lstStyle/>
          <a:p>
            <a:pPr algn="ctr"/>
            <a:r>
              <a:rPr lang="en-GB" sz="3600" b="1" dirty="0">
                <a:solidFill>
                  <a:schemeClr val="bg1"/>
                </a:solidFill>
                <a:latin typeface="Letter-join Print Plus 1" panose="02000805000000020003" pitchFamily="50" charset="0"/>
                <a:cs typeface="Times New Roman" panose="02020603050405020304" pitchFamily="18" charset="0"/>
              </a:rPr>
              <a:t>Topic based learning </a:t>
            </a:r>
            <a:br>
              <a:rPr lang="en-GB" sz="3600" b="1" dirty="0">
                <a:solidFill>
                  <a:schemeClr val="bg1"/>
                </a:solidFill>
                <a:latin typeface="Letter-join Print Plus 1" panose="02000805000000020003" pitchFamily="50" charset="0"/>
                <a:cs typeface="Times New Roman" panose="02020603050405020304" pitchFamily="18" charset="0"/>
              </a:rPr>
            </a:br>
            <a:r>
              <a:rPr lang="en-GB" sz="3200" b="1" dirty="0">
                <a:solidFill>
                  <a:schemeClr val="bg1"/>
                </a:solidFill>
                <a:latin typeface="Letter-join Print Plus 1" panose="02000805000000020003" pitchFamily="50" charset="0"/>
                <a:cs typeface="Times New Roman" panose="02020603050405020304" pitchFamily="18" charset="0"/>
              </a:rPr>
              <a:t>Autumn 1: </a:t>
            </a:r>
            <a:r>
              <a:rPr lang="en-GB" sz="3200" dirty="0">
                <a:solidFill>
                  <a:schemeClr val="bg1"/>
                </a:solidFill>
                <a:latin typeface="Letter-join Print Plus 1" panose="02000805000000020003" pitchFamily="50" charset="0"/>
                <a:cs typeface="Times New Roman" panose="02020603050405020304" pitchFamily="18" charset="0"/>
              </a:rPr>
              <a:t>Marvellous me!</a:t>
            </a:r>
            <a:br>
              <a:rPr lang="en-GB" sz="2400" dirty="0">
                <a:solidFill>
                  <a:schemeClr val="bg1"/>
                </a:solidFill>
                <a:latin typeface="Letter-join Print Plus 1" panose="02000805000000020003" pitchFamily="50" charset="0"/>
                <a:cs typeface="Times New Roman" panose="02020603050405020304" pitchFamily="18" charset="0"/>
              </a:rPr>
            </a:br>
            <a:endParaRPr lang="en-GB" sz="2400" dirty="0">
              <a:solidFill>
                <a:schemeClr val="bg1"/>
              </a:solidFill>
              <a:latin typeface="Letter-join Print Plus 1" panose="02000805000000020003" pitchFamily="50" charset="0"/>
              <a:cs typeface="Times New Roman" panose="02020603050405020304" pitchFamily="18" charset="0"/>
            </a:endParaRPr>
          </a:p>
          <a:p>
            <a:endParaRPr lang="en-GB" sz="2400" dirty="0">
              <a:solidFill>
                <a:schemeClr val="bg1"/>
              </a:solidFill>
              <a:latin typeface="Letter-join Print Plus 1" panose="02000805000000020003" pitchFamily="50" charset="0"/>
              <a:cs typeface="Times New Roman" panose="02020603050405020304" pitchFamily="18" charset="0"/>
            </a:endParaRPr>
          </a:p>
          <a:p>
            <a:endParaRPr lang="en-GB" sz="3200" dirty="0">
              <a:solidFill>
                <a:schemeClr val="bg1"/>
              </a:solidFill>
              <a:latin typeface="Letter-join Print Plus 1" panose="02000805000000020003" pitchFamily="50" charset="0"/>
              <a:cs typeface="Times New Roman" panose="02020603050405020304" pitchFamily="18" charset="0"/>
            </a:endParaRPr>
          </a:p>
        </p:txBody>
      </p:sp>
      <p:pic>
        <p:nvPicPr>
          <p:cNvPr id="6" name="Picture 5"/>
          <p:cNvPicPr>
            <a:picLocks noChangeAspect="1"/>
          </p:cNvPicPr>
          <p:nvPr/>
        </p:nvPicPr>
        <p:blipFill>
          <a:blip r:embed="rId2"/>
          <a:stretch>
            <a:fillRect/>
          </a:stretch>
        </p:blipFill>
        <p:spPr>
          <a:xfrm>
            <a:off x="771436" y="915936"/>
            <a:ext cx="2143125" cy="2133600"/>
          </a:xfrm>
          <a:prstGeom prst="rect">
            <a:avLst/>
          </a:prstGeom>
        </p:spPr>
      </p:pic>
      <p:pic>
        <p:nvPicPr>
          <p:cNvPr id="11" name="Picture 10"/>
          <p:cNvPicPr>
            <a:picLocks noChangeAspect="1"/>
          </p:cNvPicPr>
          <p:nvPr/>
        </p:nvPicPr>
        <p:blipFill>
          <a:blip r:embed="rId3"/>
          <a:stretch>
            <a:fillRect/>
          </a:stretch>
        </p:blipFill>
        <p:spPr>
          <a:xfrm>
            <a:off x="9095767" y="1139524"/>
            <a:ext cx="2179027" cy="2179027"/>
          </a:xfrm>
          <a:prstGeom prst="rect">
            <a:avLst/>
          </a:prstGeom>
        </p:spPr>
      </p:pic>
      <p:pic>
        <p:nvPicPr>
          <p:cNvPr id="6148" name="Picture 4" descr="Our Class is a Family: Olsen, Shannon, Sonke, Sandie + Free Deliver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05873" y="1509935"/>
            <a:ext cx="2212980" cy="286360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p:cNvPicPr>
            <a:picLocks noChangeAspect="1"/>
          </p:cNvPicPr>
          <p:nvPr/>
        </p:nvPicPr>
        <p:blipFill>
          <a:blip r:embed="rId5"/>
          <a:stretch>
            <a:fillRect/>
          </a:stretch>
        </p:blipFill>
        <p:spPr>
          <a:xfrm>
            <a:off x="6187834" y="1290319"/>
            <a:ext cx="2405795" cy="3207727"/>
          </a:xfrm>
          <a:prstGeom prst="rect">
            <a:avLst/>
          </a:prstGeom>
        </p:spPr>
      </p:pic>
      <p:pic>
        <p:nvPicPr>
          <p:cNvPr id="13" name="Picture 12"/>
          <p:cNvPicPr>
            <a:picLocks noChangeAspect="1"/>
          </p:cNvPicPr>
          <p:nvPr/>
        </p:nvPicPr>
        <p:blipFill>
          <a:blip r:embed="rId6"/>
          <a:stretch>
            <a:fillRect/>
          </a:stretch>
        </p:blipFill>
        <p:spPr>
          <a:xfrm>
            <a:off x="808070" y="3794113"/>
            <a:ext cx="2069856" cy="2626417"/>
          </a:xfrm>
          <a:prstGeom prst="rect">
            <a:avLst/>
          </a:prstGeom>
        </p:spPr>
      </p:pic>
      <p:pic>
        <p:nvPicPr>
          <p:cNvPr id="6152" name="Picture 8" descr="Elmer - David Mckee | Target Australia"/>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544020" y="4192407"/>
            <a:ext cx="2099218" cy="2399107"/>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8"/>
          <a:stretch>
            <a:fillRect/>
          </a:stretch>
        </p:blipFill>
        <p:spPr>
          <a:xfrm>
            <a:off x="9975446" y="3588413"/>
            <a:ext cx="2000250" cy="2524125"/>
          </a:xfrm>
          <a:prstGeom prst="rect">
            <a:avLst/>
          </a:prstGeom>
        </p:spPr>
      </p:pic>
      <p:pic>
        <p:nvPicPr>
          <p:cNvPr id="1028" name="Picture 4" descr="Argh! There's a Skeleton Inside You!: 1: Amazon.co.uk: Idan Ben-Barak and  Julian Frost: 9781911631583: Books"/>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340476" y="4029856"/>
            <a:ext cx="1993822" cy="23906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23108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870620-4031-1FCB-D97A-3B1F36CAAF4B}"/>
              </a:ext>
            </a:extLst>
          </p:cNvPr>
          <p:cNvSpPr>
            <a:spLocks noGrp="1"/>
          </p:cNvSpPr>
          <p:nvPr>
            <p:ph type="title"/>
          </p:nvPr>
        </p:nvSpPr>
        <p:spPr>
          <a:xfrm>
            <a:off x="838200" y="203063"/>
            <a:ext cx="10515600" cy="1325563"/>
          </a:xfrm>
        </p:spPr>
        <p:txBody>
          <a:bodyPr/>
          <a:lstStyle/>
          <a:p>
            <a:r>
              <a:rPr lang="en-GB" dirty="0"/>
              <a:t>What’s coming next? </a:t>
            </a:r>
          </a:p>
        </p:txBody>
      </p:sp>
      <p:pic>
        <p:nvPicPr>
          <p:cNvPr id="8" name="Picture 7" descr="Autumn Leaves Transparent HQ PNG Download | FreePNGimg">
            <a:extLst>
              <a:ext uri="{FF2B5EF4-FFF2-40B4-BE49-F238E27FC236}">
                <a16:creationId xmlns:a16="http://schemas.microsoft.com/office/drawing/2014/main" id="{75D46E45-2B97-2E49-5E6B-AFF1EC68410F}"/>
              </a:ext>
            </a:extLst>
          </p:cNvPr>
          <p:cNvPicPr>
            <a:picLocks noChangeAspect="1"/>
          </p:cNvPicPr>
          <p:nvPr/>
        </p:nvPicPr>
        <p:blipFill>
          <a:blip r:embed="rId2"/>
          <a:stretch>
            <a:fillRect/>
          </a:stretch>
        </p:blipFill>
        <p:spPr>
          <a:xfrm>
            <a:off x="8802753" y="365125"/>
            <a:ext cx="3168374" cy="1985377"/>
          </a:xfrm>
          <a:prstGeom prst="rect">
            <a:avLst/>
          </a:prstGeom>
        </p:spPr>
      </p:pic>
      <p:pic>
        <p:nvPicPr>
          <p:cNvPr id="9" name="Picture 8" descr="The Gruffalo story so far - The Gruffalo">
            <a:extLst>
              <a:ext uri="{FF2B5EF4-FFF2-40B4-BE49-F238E27FC236}">
                <a16:creationId xmlns:a16="http://schemas.microsoft.com/office/drawing/2014/main" id="{A2985397-BFAF-651E-B9B0-9E18C1C949F7}"/>
              </a:ext>
            </a:extLst>
          </p:cNvPr>
          <p:cNvPicPr>
            <a:picLocks noChangeAspect="1"/>
          </p:cNvPicPr>
          <p:nvPr/>
        </p:nvPicPr>
        <p:blipFill>
          <a:blip r:embed="rId3"/>
          <a:srcRect l="49525" b="12576"/>
          <a:stretch>
            <a:fillRect/>
          </a:stretch>
        </p:blipFill>
        <p:spPr>
          <a:xfrm>
            <a:off x="-1" y="4158641"/>
            <a:ext cx="2237811" cy="2699360"/>
          </a:xfrm>
          <a:prstGeom prst="rect">
            <a:avLst/>
          </a:prstGeom>
        </p:spPr>
      </p:pic>
      <p:pic>
        <p:nvPicPr>
          <p:cNvPr id="12" name="Picture 11" descr="The Jolly Christmas Postman: The magical, interactive Christmas classic  (The Jolly Postman): Amazon.co.uk: Ahlberg, Allan, Ahlberg, Janet: ...">
            <a:extLst>
              <a:ext uri="{FF2B5EF4-FFF2-40B4-BE49-F238E27FC236}">
                <a16:creationId xmlns:a16="http://schemas.microsoft.com/office/drawing/2014/main" id="{B6F36865-ADD8-602D-1D65-AAF6DB1744C1}"/>
              </a:ext>
            </a:extLst>
          </p:cNvPr>
          <p:cNvPicPr>
            <a:picLocks noChangeAspect="1"/>
          </p:cNvPicPr>
          <p:nvPr/>
        </p:nvPicPr>
        <p:blipFill>
          <a:blip r:embed="rId4"/>
          <a:stretch>
            <a:fillRect/>
          </a:stretch>
        </p:blipFill>
        <p:spPr>
          <a:xfrm>
            <a:off x="3246852" y="1610607"/>
            <a:ext cx="2682770" cy="2337671"/>
          </a:xfrm>
          <a:prstGeom prst="rect">
            <a:avLst/>
          </a:prstGeom>
        </p:spPr>
      </p:pic>
      <p:pic>
        <p:nvPicPr>
          <p:cNvPr id="13" name="Picture 12" descr="When's My Birthday? by Julie Fogliano, Christian Robinson | Waterstones">
            <a:extLst>
              <a:ext uri="{FF2B5EF4-FFF2-40B4-BE49-F238E27FC236}">
                <a16:creationId xmlns:a16="http://schemas.microsoft.com/office/drawing/2014/main" id="{E472C095-840D-1F92-CA83-D0016C26F139}"/>
              </a:ext>
            </a:extLst>
          </p:cNvPr>
          <p:cNvPicPr>
            <a:picLocks noChangeAspect="1"/>
          </p:cNvPicPr>
          <p:nvPr/>
        </p:nvPicPr>
        <p:blipFill>
          <a:blip r:embed="rId5"/>
          <a:stretch>
            <a:fillRect/>
          </a:stretch>
        </p:blipFill>
        <p:spPr>
          <a:xfrm>
            <a:off x="6197552" y="1819070"/>
            <a:ext cx="2274530" cy="4098252"/>
          </a:xfrm>
          <a:prstGeom prst="rect">
            <a:avLst/>
          </a:prstGeom>
        </p:spPr>
      </p:pic>
      <p:pic>
        <p:nvPicPr>
          <p:cNvPr id="14" name="Picture 13" descr="If You Find a Leaf: An Inspiring Nature Book for Kids and Toddlers (If You  Find a Treasure) : Sicuro, Aimée: Amazon.co.uk: Books">
            <a:extLst>
              <a:ext uri="{FF2B5EF4-FFF2-40B4-BE49-F238E27FC236}">
                <a16:creationId xmlns:a16="http://schemas.microsoft.com/office/drawing/2014/main" id="{AE4E9CEB-627D-9A8F-5CCA-326F8EB21C39}"/>
              </a:ext>
            </a:extLst>
          </p:cNvPr>
          <p:cNvPicPr>
            <a:picLocks noChangeAspect="1"/>
          </p:cNvPicPr>
          <p:nvPr/>
        </p:nvPicPr>
        <p:blipFill>
          <a:blip r:embed="rId6"/>
          <a:stretch>
            <a:fillRect/>
          </a:stretch>
        </p:blipFill>
        <p:spPr>
          <a:xfrm>
            <a:off x="220873" y="1530524"/>
            <a:ext cx="2599352" cy="2337672"/>
          </a:xfrm>
          <a:prstGeom prst="rect">
            <a:avLst/>
          </a:prstGeom>
        </p:spPr>
      </p:pic>
      <p:pic>
        <p:nvPicPr>
          <p:cNvPr id="15" name="Picture 14" descr="What's in the Witch's Kitchen?: Spooky halloween favourite where you choose  what happens next with magic flaps for kids age 4-8! : Sharratt, Nick, ...">
            <a:extLst>
              <a:ext uri="{FF2B5EF4-FFF2-40B4-BE49-F238E27FC236}">
                <a16:creationId xmlns:a16="http://schemas.microsoft.com/office/drawing/2014/main" id="{8620C0B2-543D-2E58-D241-394BF7F5D7A8}"/>
              </a:ext>
            </a:extLst>
          </p:cNvPr>
          <p:cNvPicPr>
            <a:picLocks noChangeAspect="1"/>
          </p:cNvPicPr>
          <p:nvPr/>
        </p:nvPicPr>
        <p:blipFill>
          <a:blip r:embed="rId7"/>
          <a:stretch>
            <a:fillRect/>
          </a:stretch>
        </p:blipFill>
        <p:spPr>
          <a:xfrm>
            <a:off x="3328597" y="4098218"/>
            <a:ext cx="2519280" cy="2540615"/>
          </a:xfrm>
          <a:prstGeom prst="rect">
            <a:avLst/>
          </a:prstGeom>
        </p:spPr>
      </p:pic>
      <p:pic>
        <p:nvPicPr>
          <p:cNvPr id="17" name="Picture 16" descr="The Best Diwali Ever - Scholastic Shop">
            <a:extLst>
              <a:ext uri="{FF2B5EF4-FFF2-40B4-BE49-F238E27FC236}">
                <a16:creationId xmlns:a16="http://schemas.microsoft.com/office/drawing/2014/main" id="{8203D827-4348-BC0B-13EF-D8E2C7BC1C5F}"/>
              </a:ext>
            </a:extLst>
          </p:cNvPr>
          <p:cNvPicPr>
            <a:picLocks noChangeAspect="1"/>
          </p:cNvPicPr>
          <p:nvPr/>
        </p:nvPicPr>
        <p:blipFill>
          <a:blip r:embed="rId8"/>
          <a:stretch>
            <a:fillRect/>
          </a:stretch>
        </p:blipFill>
        <p:spPr>
          <a:xfrm>
            <a:off x="8672499" y="3868196"/>
            <a:ext cx="2519280" cy="2770637"/>
          </a:xfrm>
          <a:prstGeom prst="rect">
            <a:avLst/>
          </a:prstGeom>
        </p:spPr>
      </p:pic>
      <p:sp>
        <p:nvSpPr>
          <p:cNvPr id="19" name="TextBox 18">
            <a:extLst>
              <a:ext uri="{FF2B5EF4-FFF2-40B4-BE49-F238E27FC236}">
                <a16:creationId xmlns:a16="http://schemas.microsoft.com/office/drawing/2014/main" id="{E4EC68F0-E62E-9B67-55B0-BC670C678748}"/>
              </a:ext>
            </a:extLst>
          </p:cNvPr>
          <p:cNvSpPr txBox="1"/>
          <p:nvPr/>
        </p:nvSpPr>
        <p:spPr>
          <a:xfrm>
            <a:off x="8672499" y="3046320"/>
            <a:ext cx="2395303" cy="461665"/>
          </a:xfrm>
          <a:prstGeom prst="rect">
            <a:avLst/>
          </a:prstGeom>
          <a:noFill/>
        </p:spPr>
        <p:txBody>
          <a:bodyPr wrap="square">
            <a:spAutoFit/>
          </a:bodyPr>
          <a:lstStyle/>
          <a:p>
            <a:r>
              <a:rPr lang="en-GB" sz="2400" dirty="0">
                <a:solidFill>
                  <a:schemeClr val="bg1"/>
                </a:solidFill>
                <a:latin typeface="Letter-join Print Plus 1" panose="02000805000000020003" pitchFamily="50" charset="0"/>
                <a:cs typeface="Times New Roman" panose="02020603050405020304" pitchFamily="18" charset="0"/>
              </a:rPr>
              <a:t>Let’s Celebrate! </a:t>
            </a:r>
            <a:endParaRPr lang="en-GB" dirty="0"/>
          </a:p>
        </p:txBody>
      </p:sp>
    </p:spTree>
    <p:extLst>
      <p:ext uri="{BB962C8B-B14F-4D97-AF65-F5344CB8AC3E}">
        <p14:creationId xmlns:p14="http://schemas.microsoft.com/office/powerpoint/2010/main" val="40428084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35915" y="291941"/>
            <a:ext cx="9518874" cy="5755422"/>
          </a:xfrm>
          <a:prstGeom prst="rect">
            <a:avLst/>
          </a:prstGeom>
          <a:noFill/>
        </p:spPr>
        <p:txBody>
          <a:bodyPr wrap="square" rtlCol="0">
            <a:spAutoFit/>
          </a:bodyPr>
          <a:lstStyle/>
          <a:p>
            <a:pPr algn="ctr"/>
            <a:r>
              <a:rPr lang="en-GB" sz="4000" b="1" dirty="0">
                <a:solidFill>
                  <a:schemeClr val="bg1"/>
                </a:solidFill>
                <a:latin typeface="Letter-join Print Plus 1" panose="02000805000000020003" pitchFamily="50" charset="0"/>
                <a:cs typeface="Times New Roman" panose="02020603050405020304" pitchFamily="18" charset="0"/>
              </a:rPr>
              <a:t>Sharing your child’s learning experience…</a:t>
            </a:r>
            <a:endParaRPr lang="en-GB" sz="2800" dirty="0">
              <a:solidFill>
                <a:schemeClr val="bg1"/>
              </a:solidFill>
              <a:latin typeface="Letter-join Print Plus 1" panose="02000805000000020003" pitchFamily="50" charset="0"/>
              <a:cs typeface="Times New Roman" panose="02020603050405020304" pitchFamily="18" charset="0"/>
            </a:endParaRPr>
          </a:p>
          <a:p>
            <a:endParaRPr lang="en-GB" sz="2400" b="1" dirty="0">
              <a:solidFill>
                <a:schemeClr val="bg1"/>
              </a:solidFill>
              <a:latin typeface="Letter-join Print Plus 1" panose="02000805000000020003" pitchFamily="50" charset="0"/>
              <a:cs typeface="Times New Roman" panose="02020603050405020304" pitchFamily="18" charset="0"/>
            </a:endParaRPr>
          </a:p>
          <a:p>
            <a:r>
              <a:rPr lang="en-GB" sz="2400" b="1" dirty="0">
                <a:solidFill>
                  <a:schemeClr val="bg1"/>
                </a:solidFill>
                <a:latin typeface="Letter-join Print Plus 1" panose="02000805000000020003" pitchFamily="50" charset="0"/>
                <a:cs typeface="Times New Roman" panose="02020603050405020304" pitchFamily="18" charset="0"/>
              </a:rPr>
              <a:t>Tapestry: </a:t>
            </a:r>
            <a:r>
              <a:rPr lang="en-GB" sz="2400" dirty="0">
                <a:solidFill>
                  <a:schemeClr val="bg1"/>
                </a:solidFill>
                <a:latin typeface="Letter-join Print Plus 1" panose="02000805000000020003" pitchFamily="50" charset="0"/>
                <a:cs typeface="Times New Roman" panose="02020603050405020304" pitchFamily="18" charset="0"/>
              </a:rPr>
              <a:t>Observations will be uploaded for you to see what your child has been learning in school.</a:t>
            </a:r>
            <a:br>
              <a:rPr lang="en-GB" sz="2400" dirty="0">
                <a:solidFill>
                  <a:schemeClr val="bg1"/>
                </a:solidFill>
                <a:latin typeface="Letter-join Print Plus 1" panose="02000805000000020003" pitchFamily="50" charset="0"/>
                <a:cs typeface="Times New Roman" panose="02020603050405020304" pitchFamily="18" charset="0"/>
              </a:rPr>
            </a:br>
            <a:endParaRPr lang="en-GB" sz="2400" dirty="0">
              <a:solidFill>
                <a:schemeClr val="bg1"/>
              </a:solidFill>
              <a:latin typeface="Letter-join Print Plus 1" panose="02000805000000020003" pitchFamily="50" charset="0"/>
              <a:cs typeface="Times New Roman" panose="02020603050405020304" pitchFamily="18" charset="0"/>
            </a:endParaRPr>
          </a:p>
          <a:p>
            <a:r>
              <a:rPr lang="en-GB" sz="2400" b="1" dirty="0">
                <a:solidFill>
                  <a:schemeClr val="bg1"/>
                </a:solidFill>
                <a:latin typeface="Letter-join Print Plus 1" panose="02000805000000020003" pitchFamily="50" charset="0"/>
                <a:cs typeface="Times New Roman" panose="02020603050405020304" pitchFamily="18" charset="0"/>
              </a:rPr>
              <a:t>Bramber Primary School website: </a:t>
            </a:r>
            <a:r>
              <a:rPr lang="en-GB" sz="2400" dirty="0">
                <a:solidFill>
                  <a:schemeClr val="bg1"/>
                </a:solidFill>
                <a:latin typeface="Letter-join Print Plus 1" panose="02000805000000020003" pitchFamily="50" charset="0"/>
                <a:cs typeface="Times New Roman" panose="02020603050405020304" pitchFamily="18" charset="0"/>
              </a:rPr>
              <a:t>The class blog will be regularly updated with information regarding the duckling’s learning. </a:t>
            </a:r>
            <a:br>
              <a:rPr lang="en-GB" sz="2400" dirty="0">
                <a:solidFill>
                  <a:schemeClr val="bg1"/>
                </a:solidFill>
                <a:latin typeface="Letter-join Print Plus 1" panose="02000805000000020003" pitchFamily="50" charset="0"/>
                <a:cs typeface="Times New Roman" panose="02020603050405020304" pitchFamily="18" charset="0"/>
              </a:rPr>
            </a:br>
            <a:br>
              <a:rPr lang="en-GB" sz="2400" dirty="0">
                <a:solidFill>
                  <a:schemeClr val="bg1"/>
                </a:solidFill>
                <a:latin typeface="Letter-join Print Plus 1" panose="02000805000000020003" pitchFamily="50" charset="0"/>
                <a:cs typeface="Times New Roman" panose="02020603050405020304" pitchFamily="18" charset="0"/>
              </a:rPr>
            </a:br>
            <a:r>
              <a:rPr lang="en-GB" sz="2400" b="1" dirty="0">
                <a:solidFill>
                  <a:schemeClr val="bg1"/>
                </a:solidFill>
                <a:latin typeface="Letter-join Print Plus 1" panose="02000805000000020003" pitchFamily="50" charset="0"/>
                <a:cs typeface="Times New Roman" panose="02020603050405020304" pitchFamily="18" charset="0"/>
              </a:rPr>
              <a:t>Parent consultations: </a:t>
            </a:r>
            <a:r>
              <a:rPr lang="en-US" sz="2400" dirty="0">
                <a:solidFill>
                  <a:schemeClr val="bg1"/>
                </a:solidFill>
                <a:latin typeface="Letter-join Print Plus 1" panose="02000805000000020003" pitchFamily="50" charset="0"/>
                <a:cs typeface="Times New Roman" panose="02020603050405020304" pitchFamily="18" charset="0"/>
              </a:rPr>
              <a:t>Tuesday 3</a:t>
            </a:r>
            <a:r>
              <a:rPr lang="en-US" sz="2400" baseline="30000" dirty="0">
                <a:solidFill>
                  <a:schemeClr val="bg1"/>
                </a:solidFill>
                <a:latin typeface="Letter-join Print Plus 1" panose="02000805000000020003" pitchFamily="50" charset="0"/>
                <a:cs typeface="Times New Roman" panose="02020603050405020304" pitchFamily="18" charset="0"/>
              </a:rPr>
              <a:t>rd</a:t>
            </a:r>
            <a:r>
              <a:rPr lang="en-US" sz="2400" dirty="0">
                <a:solidFill>
                  <a:schemeClr val="bg1"/>
                </a:solidFill>
                <a:latin typeface="Letter-join Print Plus 1" panose="02000805000000020003" pitchFamily="50" charset="0"/>
                <a:cs typeface="Times New Roman" panose="02020603050405020304" pitchFamily="18" charset="0"/>
              </a:rPr>
              <a:t> and Thurs 5</a:t>
            </a:r>
            <a:r>
              <a:rPr lang="en-US" sz="2400" baseline="30000" dirty="0">
                <a:solidFill>
                  <a:schemeClr val="bg1"/>
                </a:solidFill>
                <a:latin typeface="Letter-join Print Plus 1" panose="02000805000000020003" pitchFamily="50" charset="0"/>
                <a:cs typeface="Times New Roman" panose="02020603050405020304" pitchFamily="18" charset="0"/>
              </a:rPr>
              <a:t>th</a:t>
            </a:r>
            <a:r>
              <a:rPr lang="en-US" sz="2400" dirty="0">
                <a:solidFill>
                  <a:schemeClr val="bg1"/>
                </a:solidFill>
                <a:latin typeface="Letter-join Print Plus 1" panose="02000805000000020003" pitchFamily="50" charset="0"/>
                <a:cs typeface="Times New Roman" panose="02020603050405020304" pitchFamily="18" charset="0"/>
              </a:rPr>
              <a:t> November. A ten minute </a:t>
            </a:r>
            <a:r>
              <a:rPr lang="en-GB" sz="2400" dirty="0">
                <a:solidFill>
                  <a:schemeClr val="bg1"/>
                </a:solidFill>
                <a:latin typeface="Letter-join Print Plus 1" panose="02000805000000020003" pitchFamily="50" charset="0"/>
                <a:cs typeface="Times New Roman" panose="02020603050405020304" pitchFamily="18" charset="0"/>
              </a:rPr>
              <a:t>appointment to discuss your child’s learning journey so far. </a:t>
            </a:r>
          </a:p>
          <a:p>
            <a:endParaRPr lang="en-GB" sz="2400" b="1" dirty="0">
              <a:solidFill>
                <a:schemeClr val="bg1"/>
              </a:solidFill>
              <a:latin typeface="Letter-join Print Plus 1" panose="02000805000000020003" pitchFamily="50" charset="0"/>
              <a:cs typeface="Times New Roman" panose="02020603050405020304" pitchFamily="18" charset="0"/>
            </a:endParaRPr>
          </a:p>
          <a:p>
            <a:r>
              <a:rPr lang="en-GB" sz="2400" b="1" dirty="0">
                <a:solidFill>
                  <a:schemeClr val="bg1"/>
                </a:solidFill>
                <a:latin typeface="Letter-join Print Plus 1" panose="02000805000000020003" pitchFamily="50" charset="0"/>
                <a:cs typeface="Times New Roman" panose="02020603050405020304" pitchFamily="18" charset="0"/>
              </a:rPr>
              <a:t>End of term ‘curriculum open day’: </a:t>
            </a:r>
            <a:r>
              <a:rPr lang="en-GB" sz="2400" dirty="0">
                <a:solidFill>
                  <a:schemeClr val="bg1"/>
                </a:solidFill>
                <a:latin typeface="Letter-join Print Plus 1" panose="02000805000000020003" pitchFamily="50" charset="0"/>
                <a:cs typeface="Times New Roman" panose="02020603050405020304" pitchFamily="18" charset="0"/>
              </a:rPr>
              <a:t>a chance to visit the classroom and see your child’s learning journal. </a:t>
            </a:r>
          </a:p>
        </p:txBody>
      </p:sp>
      <p:pic>
        <p:nvPicPr>
          <p:cNvPr id="2" name="Picture 1"/>
          <p:cNvPicPr>
            <a:picLocks noChangeAspect="1"/>
          </p:cNvPicPr>
          <p:nvPr/>
        </p:nvPicPr>
        <p:blipFill>
          <a:blip r:embed="rId2"/>
          <a:stretch>
            <a:fillRect/>
          </a:stretch>
        </p:blipFill>
        <p:spPr>
          <a:xfrm>
            <a:off x="157732" y="6084551"/>
            <a:ext cx="3279932" cy="640135"/>
          </a:xfrm>
          <a:prstGeom prst="rect">
            <a:avLst/>
          </a:prstGeom>
        </p:spPr>
      </p:pic>
    </p:spTree>
    <p:extLst>
      <p:ext uri="{BB962C8B-B14F-4D97-AF65-F5344CB8AC3E}">
        <p14:creationId xmlns:p14="http://schemas.microsoft.com/office/powerpoint/2010/main" val="28849722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2772" y="265814"/>
            <a:ext cx="11430000" cy="8771632"/>
          </a:xfrm>
          <a:prstGeom prst="rect">
            <a:avLst/>
          </a:prstGeom>
          <a:noFill/>
        </p:spPr>
        <p:txBody>
          <a:bodyPr wrap="square" rtlCol="0">
            <a:spAutoFit/>
          </a:bodyPr>
          <a:lstStyle/>
          <a:p>
            <a:pPr algn="ctr"/>
            <a:r>
              <a:rPr lang="en-GB" sz="4000" b="1" dirty="0">
                <a:solidFill>
                  <a:schemeClr val="bg1"/>
                </a:solidFill>
                <a:latin typeface="Letter-join Print Plus 1" panose="02000805000000020003" pitchFamily="50" charset="0"/>
                <a:cs typeface="Times New Roman" panose="02020603050405020304" pitchFamily="18" charset="0"/>
              </a:rPr>
              <a:t>Information overload!</a:t>
            </a:r>
          </a:p>
          <a:p>
            <a:pPr algn="ctr"/>
            <a:br>
              <a:rPr lang="en-GB" sz="3600" dirty="0">
                <a:solidFill>
                  <a:schemeClr val="bg1"/>
                </a:solidFill>
                <a:latin typeface="Letter-join Print Plus 1" panose="02000805000000020003" pitchFamily="50" charset="0"/>
                <a:cs typeface="Times New Roman" panose="02020603050405020304" pitchFamily="18" charset="0"/>
              </a:rPr>
            </a:br>
            <a:endParaRPr lang="en-GB" sz="3600" dirty="0">
              <a:solidFill>
                <a:schemeClr val="bg1"/>
              </a:solidFill>
              <a:latin typeface="Letter-join Print Plus 1" panose="02000805000000020003" pitchFamily="50" charset="0"/>
              <a:cs typeface="Times New Roman" panose="02020603050405020304" pitchFamily="18" charset="0"/>
            </a:endParaRPr>
          </a:p>
          <a:p>
            <a:pPr algn="ctr"/>
            <a:r>
              <a:rPr lang="en-GB" sz="3600" dirty="0">
                <a:solidFill>
                  <a:schemeClr val="bg1"/>
                </a:solidFill>
                <a:latin typeface="Letter-join Print Plus 1" panose="02000805000000020003" pitchFamily="50" charset="0"/>
                <a:cs typeface="Times New Roman" panose="02020603050405020304" pitchFamily="18" charset="0"/>
              </a:rPr>
              <a:t>Don’t forget to check our class web page regularly </a:t>
            </a:r>
          </a:p>
          <a:p>
            <a:pPr algn="ctr"/>
            <a:r>
              <a:rPr lang="en-GB" sz="4000" dirty="0">
                <a:solidFill>
                  <a:schemeClr val="bg1"/>
                </a:solidFill>
                <a:latin typeface="Letter-join Print Plus 1" panose="02000805000000020003" pitchFamily="50" charset="0"/>
                <a:cs typeface="Times New Roman" panose="02020603050405020304" pitchFamily="18" charset="0"/>
              </a:rPr>
              <a:t>Please continue to…</a:t>
            </a:r>
            <a:br>
              <a:rPr lang="en-GB" sz="3600" dirty="0">
                <a:solidFill>
                  <a:schemeClr val="bg1"/>
                </a:solidFill>
                <a:latin typeface="Letter-join Print Plus 1" panose="02000805000000020003" pitchFamily="50" charset="0"/>
                <a:cs typeface="Times New Roman" panose="02020603050405020304" pitchFamily="18" charset="0"/>
              </a:rPr>
            </a:br>
            <a:r>
              <a:rPr lang="en-GB" sz="3600" dirty="0">
                <a:solidFill>
                  <a:schemeClr val="bg1"/>
                </a:solidFill>
                <a:latin typeface="Letter-join Print Plus 1" panose="02000805000000020003" pitchFamily="50" charset="0"/>
                <a:cs typeface="Times New Roman" panose="02020603050405020304" pitchFamily="18" charset="0"/>
              </a:rPr>
              <a:t>Encourage your child in all aspects of learning – From the courage to try something new to attempting to form letters in their name</a:t>
            </a:r>
          </a:p>
          <a:p>
            <a:pPr algn="ctr"/>
            <a:endParaRPr lang="en-GB" sz="3600" dirty="0">
              <a:solidFill>
                <a:schemeClr val="bg1"/>
              </a:solidFill>
              <a:latin typeface="Letter-join Print Plus 1" panose="02000805000000020003" pitchFamily="50" charset="0"/>
              <a:cs typeface="Times New Roman" panose="02020603050405020304" pitchFamily="18" charset="0"/>
            </a:endParaRPr>
          </a:p>
          <a:p>
            <a:pPr algn="ctr"/>
            <a:endParaRPr lang="en-GB" sz="3600" dirty="0">
              <a:solidFill>
                <a:schemeClr val="bg1"/>
              </a:solidFill>
              <a:latin typeface="Letter-join Print Plus 1" panose="02000805000000020003" pitchFamily="50" charset="0"/>
              <a:cs typeface="Times New Roman" panose="02020603050405020304" pitchFamily="18" charset="0"/>
            </a:endParaRPr>
          </a:p>
          <a:p>
            <a:pPr algn="ctr"/>
            <a:r>
              <a:rPr lang="en-GB" sz="3600" b="1" dirty="0">
                <a:solidFill>
                  <a:schemeClr val="bg1"/>
                </a:solidFill>
                <a:latin typeface="Letter-join Print Plus 1" panose="02000805000000020003" pitchFamily="50" charset="0"/>
                <a:cs typeface="Times New Roman" panose="02020603050405020304" pitchFamily="18" charset="0"/>
              </a:rPr>
              <a:t>Please come &amp; ask if there are any questions </a:t>
            </a:r>
            <a:r>
              <a:rPr lang="en-GB" sz="3600" b="1" dirty="0">
                <a:solidFill>
                  <a:schemeClr val="bg1"/>
                </a:solidFill>
                <a:latin typeface="Letter-join Print Plus 1" panose="02000805000000020003" pitchFamily="50" charset="0"/>
                <a:cs typeface="Times New Roman" panose="02020603050405020304" pitchFamily="18" charset="0"/>
                <a:sym typeface="Wingdings" panose="05000000000000000000" pitchFamily="2" charset="2"/>
              </a:rPr>
              <a:t> </a:t>
            </a:r>
            <a:endParaRPr lang="en-GB" sz="3600" b="1" dirty="0">
              <a:solidFill>
                <a:schemeClr val="bg1"/>
              </a:solidFill>
              <a:latin typeface="Letter-join Print Plus 1" panose="02000805000000020003" pitchFamily="50" charset="0"/>
              <a:cs typeface="Times New Roman" panose="02020603050405020304" pitchFamily="18" charset="0"/>
            </a:endParaRPr>
          </a:p>
          <a:p>
            <a:endParaRPr lang="en-GB" sz="3200" dirty="0">
              <a:solidFill>
                <a:schemeClr val="bg1"/>
              </a:solidFill>
              <a:latin typeface="Letter-join Print Plus 1" panose="02000805000000020003" pitchFamily="50" charset="0"/>
              <a:cs typeface="Times New Roman" panose="02020603050405020304" pitchFamily="18" charset="0"/>
            </a:endParaRPr>
          </a:p>
          <a:p>
            <a:endParaRPr lang="en-GB" sz="3200" dirty="0">
              <a:solidFill>
                <a:schemeClr val="bg1"/>
              </a:solidFill>
              <a:latin typeface="Letter-join Print Plus 1" panose="02000805000000020003" pitchFamily="50" charset="0"/>
              <a:cs typeface="Times New Roman" panose="02020603050405020304" pitchFamily="18" charset="0"/>
            </a:endParaRPr>
          </a:p>
          <a:p>
            <a:endParaRPr lang="en-GB" sz="3200" dirty="0">
              <a:solidFill>
                <a:schemeClr val="bg1"/>
              </a:solidFill>
              <a:latin typeface="Letter-join Print Plus 1" panose="02000805000000020003" pitchFamily="50" charset="0"/>
              <a:cs typeface="Times New Roman" panose="02020603050405020304" pitchFamily="18" charset="0"/>
            </a:endParaRPr>
          </a:p>
          <a:p>
            <a:endParaRPr lang="en-GB" sz="3200" dirty="0">
              <a:solidFill>
                <a:schemeClr val="bg1"/>
              </a:solidFill>
              <a:latin typeface="Letter-join Print Plus 1" panose="02000805000000020003" pitchFamily="50" charset="0"/>
              <a:cs typeface="Times New Roman" panose="02020603050405020304" pitchFamily="18" charset="0"/>
            </a:endParaRPr>
          </a:p>
          <a:p>
            <a:endParaRPr lang="en-GB" sz="3200" dirty="0">
              <a:solidFill>
                <a:schemeClr val="bg1"/>
              </a:solidFill>
              <a:latin typeface="Letter-join Print Plus 1" panose="02000805000000020003" pitchFamily="50" charset="0"/>
              <a:cs typeface="Times New Roman" panose="02020603050405020304" pitchFamily="18" charset="0"/>
            </a:endParaRPr>
          </a:p>
        </p:txBody>
      </p:sp>
    </p:spTree>
    <p:extLst>
      <p:ext uri="{BB962C8B-B14F-4D97-AF65-F5344CB8AC3E}">
        <p14:creationId xmlns:p14="http://schemas.microsoft.com/office/powerpoint/2010/main" val="11335294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15911BFB4665E4EAE09A927974EF919" ma:contentTypeVersion="13" ma:contentTypeDescription="Create a new document." ma:contentTypeScope="" ma:versionID="b1a644771a11905d6b2361effef11612">
  <xsd:schema xmlns:xsd="http://www.w3.org/2001/XMLSchema" xmlns:xs="http://www.w3.org/2001/XMLSchema" xmlns:p="http://schemas.microsoft.com/office/2006/metadata/properties" xmlns:ns2="9c710eef-86a5-457a-8c72-1bc14bb2d720" xmlns:ns3="323b23fa-a9b9-4d37-bded-b502c3bb991a" targetNamespace="http://schemas.microsoft.com/office/2006/metadata/properties" ma:root="true" ma:fieldsID="91bd7471d3e1e67ef48825c9e2e96b67" ns2:_="" ns3:_="">
    <xsd:import namespace="9c710eef-86a5-457a-8c72-1bc14bb2d720"/>
    <xsd:import namespace="323b23fa-a9b9-4d37-bded-b502c3bb991a"/>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c710eef-86a5-457a-8c72-1bc14bb2d7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4b90b975-187f-4033-8fd6-5503bad7a218"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23b23fa-a9b9-4d37-bded-b502c3bb991a"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dc41bee-eeca-44ac-980a-9c7636ab3022}" ma:internalName="TaxCatchAll" ma:showField="CatchAllData" ma:web="323b23fa-a9b9-4d37-bded-b502c3bb991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9c710eef-86a5-457a-8c72-1bc14bb2d720">
      <Terms xmlns="http://schemas.microsoft.com/office/infopath/2007/PartnerControls"/>
    </lcf76f155ced4ddcb4097134ff3c332f>
    <TaxCatchAll xmlns="323b23fa-a9b9-4d37-bded-b502c3bb991a" xsi:nil="true"/>
  </documentManagement>
</p:properties>
</file>

<file path=customXml/itemProps1.xml><?xml version="1.0" encoding="utf-8"?>
<ds:datastoreItem xmlns:ds="http://schemas.openxmlformats.org/officeDocument/2006/customXml" ds:itemID="{25538CBE-D61C-48FC-8147-70E30CE5AD24}">
  <ds:schemaRefs>
    <ds:schemaRef ds:uri="http://schemas.microsoft.com/sharepoint/v3/contenttype/forms"/>
  </ds:schemaRefs>
</ds:datastoreItem>
</file>

<file path=customXml/itemProps2.xml><?xml version="1.0" encoding="utf-8"?>
<ds:datastoreItem xmlns:ds="http://schemas.openxmlformats.org/officeDocument/2006/customXml" ds:itemID="{126972E3-84D6-46B5-A28E-CDC0872E06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c710eef-86a5-457a-8c72-1bc14bb2d720"/>
    <ds:schemaRef ds:uri="323b23fa-a9b9-4d37-bded-b502c3bb991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2D47D41-739A-43E0-858D-9D66094C8E81}">
  <ds:schemaRefs>
    <ds:schemaRef ds:uri="http://schemas.microsoft.com/office/2006/documentManagement/types"/>
    <ds:schemaRef ds:uri="http://purl.org/dc/dcmitype/"/>
    <ds:schemaRef ds:uri="http://www.w3.org/XML/1998/namespace"/>
    <ds:schemaRef ds:uri="9c710eef-86a5-457a-8c72-1bc14bb2d720"/>
    <ds:schemaRef ds:uri="323b23fa-a9b9-4d37-bded-b502c3bb991a"/>
    <ds:schemaRef ds:uri="http://purl.org/dc/terms/"/>
    <ds:schemaRef ds:uri="http://schemas.microsoft.com/office/2006/metadata/properties"/>
    <ds:schemaRef ds:uri="http://schemas.microsoft.com/office/infopath/2007/PartnerControls"/>
    <ds:schemaRef ds:uri="http://schemas.openxmlformats.org/package/2006/metadata/core-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3041</TotalTime>
  <Words>1651</Words>
  <Application>Microsoft Office PowerPoint</Application>
  <PresentationFormat>Widescreen</PresentationFormat>
  <Paragraphs>164</Paragraphs>
  <Slides>32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Letter-join Print Plus 1</vt:lpstr>
      <vt:lpstr>Twinkl</vt:lpstr>
      <vt:lpstr>Twinkl Cursive Looped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Reading, vocabulary, and the 'million-word gap'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What’s coming next? </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Holmes</dc:creator>
  <cp:lastModifiedBy>Alice Holmes</cp:lastModifiedBy>
  <cp:revision>177</cp:revision>
  <cp:lastPrinted>2026-10-16T07:23:32Z</cp:lastPrinted>
  <dcterms:created xsi:type="dcterms:W3CDTF">2019-09-18T18:42:25Z</dcterms:created>
  <dcterms:modified xsi:type="dcterms:W3CDTF">2026-10-20T07:10:26Z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rder">
    <vt:lpwstr>3104800.00000000</vt:lpwstr>
  </property>
  <property fmtid="{D5CDD505-2E9C-101B-9397-08002B2CF9AE}" pid="3" name="ContentTypeId">
    <vt:lpwstr>0x010100A15911BFB4665E4EAE09A927974EF919</vt:lpwstr>
  </property>
  <property fmtid="{D5CDD505-2E9C-101B-9397-08002B2CF9AE}" pid="4" name="MediaServiceImageTags">
    <vt:lpwstr/>
  </property>
</Properties>
</file>