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handoutMasterIdLst>
    <p:handoutMasterId r:id="rId21"/>
  </p:handoutMasterIdLst>
  <p:sldIdLst>
    <p:sldId id="256" r:id="rId5"/>
    <p:sldId id="257" r:id="rId6"/>
    <p:sldId id="258" r:id="rId7"/>
    <p:sldId id="264" r:id="rId8"/>
    <p:sldId id="266" r:id="rId9"/>
    <p:sldId id="267" r:id="rId10"/>
    <p:sldId id="268" r:id="rId11"/>
    <p:sldId id="269" r:id="rId12"/>
    <p:sldId id="270" r:id="rId13"/>
    <p:sldId id="271" r:id="rId14"/>
    <p:sldId id="259" r:id="rId15"/>
    <p:sldId id="260" r:id="rId16"/>
    <p:sldId id="262" r:id="rId17"/>
    <p:sldId id="272" r:id="rId18"/>
    <p:sldId id="26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C93833-37F2-4225-BD78-5144800EF755}" v="84" dt="2026-09-14T16:25:27.6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6" d="100"/>
          <a:sy n="76" d="100"/>
        </p:scale>
        <p:origin x="62" y="12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ie Pugh" userId="ff038663-ac56-4ce8-938e-4c2170de9e3b" providerId="ADAL" clId="{F89B4ABB-C71D-4E67-87B0-AAC9C7B46221}"/>
    <pc:docChg chg="custSel modSld">
      <pc:chgData name="Jamie Pugh" userId="ff038663-ac56-4ce8-938e-4c2170de9e3b" providerId="ADAL" clId="{F89B4ABB-C71D-4E67-87B0-AAC9C7B46221}" dt="2026-09-14T16:28:34.295" v="275" actId="1076"/>
      <pc:docMkLst>
        <pc:docMk/>
      </pc:docMkLst>
      <pc:sldChg chg="addSp delSp modSp mod">
        <pc:chgData name="Jamie Pugh" userId="ff038663-ac56-4ce8-938e-4c2170de9e3b" providerId="ADAL" clId="{F89B4ABB-C71D-4E67-87B0-AAC9C7B46221}" dt="2026-09-14T16:14:57.074" v="39" actId="1076"/>
        <pc:sldMkLst>
          <pc:docMk/>
          <pc:sldMk cId="1812312391" sldId="256"/>
        </pc:sldMkLst>
        <pc:spChg chg="mod">
          <ac:chgData name="Jamie Pugh" userId="ff038663-ac56-4ce8-938e-4c2170de9e3b" providerId="ADAL" clId="{F89B4ABB-C71D-4E67-87B0-AAC9C7B46221}" dt="2026-09-14T16:14:54.816" v="38" actId="1076"/>
          <ac:spMkLst>
            <pc:docMk/>
            <pc:sldMk cId="1812312391" sldId="256"/>
            <ac:spMk id="10" creationId="{00000000-0000-0000-0000-000000000000}"/>
          </ac:spMkLst>
        </pc:spChg>
        <pc:picChg chg="del">
          <ac:chgData name="Jamie Pugh" userId="ff038663-ac56-4ce8-938e-4c2170de9e3b" providerId="ADAL" clId="{F89B4ABB-C71D-4E67-87B0-AAC9C7B46221}" dt="2026-09-14T16:14:20.842" v="7" actId="478"/>
          <ac:picMkLst>
            <pc:docMk/>
            <pc:sldMk cId="1812312391" sldId="256"/>
            <ac:picMk id="2" creationId="{00000000-0000-0000-0000-000000000000}"/>
          </ac:picMkLst>
        </pc:picChg>
        <pc:picChg chg="add mod">
          <ac:chgData name="Jamie Pugh" userId="ff038663-ac56-4ce8-938e-4c2170de9e3b" providerId="ADAL" clId="{F89B4ABB-C71D-4E67-87B0-AAC9C7B46221}" dt="2026-09-14T16:14:52.440" v="37" actId="1076"/>
          <ac:picMkLst>
            <pc:docMk/>
            <pc:sldMk cId="1812312391" sldId="256"/>
            <ac:picMk id="3" creationId="{62CCE11A-7406-D092-5FB0-54567E8A0FE5}"/>
          </ac:picMkLst>
        </pc:picChg>
        <pc:picChg chg="mod">
          <ac:chgData name="Jamie Pugh" userId="ff038663-ac56-4ce8-938e-4c2170de9e3b" providerId="ADAL" clId="{F89B4ABB-C71D-4E67-87B0-AAC9C7B46221}" dt="2026-09-14T16:14:48.985" v="35" actId="14100"/>
          <ac:picMkLst>
            <pc:docMk/>
            <pc:sldMk cId="1812312391" sldId="256"/>
            <ac:picMk id="5" creationId="{00000000-0000-0000-0000-000000000000}"/>
          </ac:picMkLst>
        </pc:picChg>
        <pc:picChg chg="add mod">
          <ac:chgData name="Jamie Pugh" userId="ff038663-ac56-4ce8-938e-4c2170de9e3b" providerId="ADAL" clId="{F89B4ABB-C71D-4E67-87B0-AAC9C7B46221}" dt="2026-09-14T16:14:57.074" v="39" actId="1076"/>
          <ac:picMkLst>
            <pc:docMk/>
            <pc:sldMk cId="1812312391" sldId="256"/>
            <ac:picMk id="6" creationId="{A8D303F2-BCED-CE21-2DA9-B80ED1FF2BA6}"/>
          </ac:picMkLst>
        </pc:picChg>
        <pc:picChg chg="mod">
          <ac:chgData name="Jamie Pugh" userId="ff038663-ac56-4ce8-938e-4c2170de9e3b" providerId="ADAL" clId="{F89B4ABB-C71D-4E67-87B0-AAC9C7B46221}" dt="2026-09-14T16:14:51.295" v="36" actId="1076"/>
          <ac:picMkLst>
            <pc:docMk/>
            <pc:sldMk cId="1812312391" sldId="256"/>
            <ac:picMk id="9" creationId="{00000000-0000-0000-0000-000000000000}"/>
          </ac:picMkLst>
        </pc:picChg>
        <pc:picChg chg="del">
          <ac:chgData name="Jamie Pugh" userId="ff038663-ac56-4ce8-938e-4c2170de9e3b" providerId="ADAL" clId="{F89B4ABB-C71D-4E67-87B0-AAC9C7B46221}" dt="2026-09-14T16:13:42.239" v="0" actId="478"/>
          <ac:picMkLst>
            <pc:docMk/>
            <pc:sldMk cId="1812312391" sldId="256"/>
            <ac:picMk id="1026" creationId="{00000000-0000-0000-0000-000000000000}"/>
          </ac:picMkLst>
        </pc:picChg>
      </pc:sldChg>
      <pc:sldChg chg="modSp modAnim">
        <pc:chgData name="Jamie Pugh" userId="ff038663-ac56-4ce8-938e-4c2170de9e3b" providerId="ADAL" clId="{F89B4ABB-C71D-4E67-87B0-AAC9C7B46221}" dt="2026-09-14T16:15:48.009" v="62" actId="20577"/>
        <pc:sldMkLst>
          <pc:docMk/>
          <pc:sldMk cId="3796070440" sldId="257"/>
        </pc:sldMkLst>
        <pc:spChg chg="mod">
          <ac:chgData name="Jamie Pugh" userId="ff038663-ac56-4ce8-938e-4c2170de9e3b" providerId="ADAL" clId="{F89B4ABB-C71D-4E67-87B0-AAC9C7B46221}" dt="2026-09-14T16:15:48.009" v="62" actId="20577"/>
          <ac:spMkLst>
            <pc:docMk/>
            <pc:sldMk cId="3796070440" sldId="257"/>
            <ac:spMk id="3" creationId="{00000000-0000-0000-0000-000000000000}"/>
          </ac:spMkLst>
        </pc:spChg>
      </pc:sldChg>
      <pc:sldChg chg="modSp">
        <pc:chgData name="Jamie Pugh" userId="ff038663-ac56-4ce8-938e-4c2170de9e3b" providerId="ADAL" clId="{F89B4ABB-C71D-4E67-87B0-AAC9C7B46221}" dt="2026-09-14T16:17:01.060" v="80" actId="20577"/>
        <pc:sldMkLst>
          <pc:docMk/>
          <pc:sldMk cId="2412592577" sldId="258"/>
        </pc:sldMkLst>
        <pc:spChg chg="mod">
          <ac:chgData name="Jamie Pugh" userId="ff038663-ac56-4ce8-938e-4c2170de9e3b" providerId="ADAL" clId="{F89B4ABB-C71D-4E67-87B0-AAC9C7B46221}" dt="2026-09-14T16:17:01.060" v="80" actId="20577"/>
          <ac:spMkLst>
            <pc:docMk/>
            <pc:sldMk cId="2412592577" sldId="258"/>
            <ac:spMk id="4" creationId="{00000000-0000-0000-0000-000000000000}"/>
          </ac:spMkLst>
        </pc:spChg>
      </pc:sldChg>
      <pc:sldChg chg="modSp mod">
        <pc:chgData name="Jamie Pugh" userId="ff038663-ac56-4ce8-938e-4c2170de9e3b" providerId="ADAL" clId="{F89B4ABB-C71D-4E67-87B0-AAC9C7B46221}" dt="2026-09-14T16:25:02.059" v="211" actId="20577"/>
        <pc:sldMkLst>
          <pc:docMk/>
          <pc:sldMk cId="760626363" sldId="259"/>
        </pc:sldMkLst>
        <pc:graphicFrameChg chg="modGraphic">
          <ac:chgData name="Jamie Pugh" userId="ff038663-ac56-4ce8-938e-4c2170de9e3b" providerId="ADAL" clId="{F89B4ABB-C71D-4E67-87B0-AAC9C7B46221}" dt="2026-09-14T16:25:02.059" v="211" actId="20577"/>
          <ac:graphicFrameMkLst>
            <pc:docMk/>
            <pc:sldMk cId="760626363" sldId="259"/>
            <ac:graphicFrameMk id="2" creationId="{00000000-0000-0000-0000-000000000000}"/>
          </ac:graphicFrameMkLst>
        </pc:graphicFrameChg>
      </pc:sldChg>
      <pc:sldChg chg="modSp">
        <pc:chgData name="Jamie Pugh" userId="ff038663-ac56-4ce8-938e-4c2170de9e3b" providerId="ADAL" clId="{F89B4ABB-C71D-4E67-87B0-AAC9C7B46221}" dt="2026-09-14T16:25:27.603" v="217" actId="20577"/>
        <pc:sldMkLst>
          <pc:docMk/>
          <pc:sldMk cId="931494295" sldId="260"/>
        </pc:sldMkLst>
        <pc:spChg chg="mod">
          <ac:chgData name="Jamie Pugh" userId="ff038663-ac56-4ce8-938e-4c2170de9e3b" providerId="ADAL" clId="{F89B4ABB-C71D-4E67-87B0-AAC9C7B46221}" dt="2026-09-14T16:25:27.603" v="217" actId="20577"/>
          <ac:spMkLst>
            <pc:docMk/>
            <pc:sldMk cId="931494295" sldId="260"/>
            <ac:spMk id="3" creationId="{00000000-0000-0000-0000-000000000000}"/>
          </ac:spMkLst>
        </pc:spChg>
      </pc:sldChg>
      <pc:sldChg chg="addSp delSp modSp mod">
        <pc:chgData name="Jamie Pugh" userId="ff038663-ac56-4ce8-938e-4c2170de9e3b" providerId="ADAL" clId="{F89B4ABB-C71D-4E67-87B0-AAC9C7B46221}" dt="2026-09-14T16:28:34.295" v="275" actId="1076"/>
        <pc:sldMkLst>
          <pc:docMk/>
          <pc:sldMk cId="1664955799" sldId="261"/>
        </pc:sldMkLst>
        <pc:spChg chg="mod">
          <ac:chgData name="Jamie Pugh" userId="ff038663-ac56-4ce8-938e-4c2170de9e3b" providerId="ADAL" clId="{F89B4ABB-C71D-4E67-87B0-AAC9C7B46221}" dt="2026-09-14T16:27:47.749" v="255" actId="1076"/>
          <ac:spMkLst>
            <pc:docMk/>
            <pc:sldMk cId="1664955799" sldId="261"/>
            <ac:spMk id="5" creationId="{00000000-0000-0000-0000-000000000000}"/>
          </ac:spMkLst>
        </pc:spChg>
        <pc:picChg chg="del">
          <ac:chgData name="Jamie Pugh" userId="ff038663-ac56-4ce8-938e-4c2170de9e3b" providerId="ADAL" clId="{F89B4ABB-C71D-4E67-87B0-AAC9C7B46221}" dt="2026-09-14T16:25:57.722" v="220" actId="478"/>
          <ac:picMkLst>
            <pc:docMk/>
            <pc:sldMk cId="1664955799" sldId="261"/>
            <ac:picMk id="3" creationId="{8CBC1334-B7EE-4782-B44E-66813D329E39}"/>
          </ac:picMkLst>
        </pc:picChg>
        <pc:picChg chg="add mod">
          <ac:chgData name="Jamie Pugh" userId="ff038663-ac56-4ce8-938e-4c2170de9e3b" providerId="ADAL" clId="{F89B4ABB-C71D-4E67-87B0-AAC9C7B46221}" dt="2026-09-14T16:28:33.325" v="274" actId="1076"/>
          <ac:picMkLst>
            <pc:docMk/>
            <pc:sldMk cId="1664955799" sldId="261"/>
            <ac:picMk id="4" creationId="{9FBF03EE-92B8-F797-B3E4-3E5C3BC3D0F8}"/>
          </ac:picMkLst>
        </pc:picChg>
        <pc:picChg chg="del">
          <ac:chgData name="Jamie Pugh" userId="ff038663-ac56-4ce8-938e-4c2170de9e3b" providerId="ADAL" clId="{F89B4ABB-C71D-4E67-87B0-AAC9C7B46221}" dt="2026-09-14T16:25:58.402" v="221" actId="478"/>
          <ac:picMkLst>
            <pc:docMk/>
            <pc:sldMk cId="1664955799" sldId="261"/>
            <ac:picMk id="6" creationId="{313469EF-43DE-4A2F-9B76-3AAD1F848979}"/>
          </ac:picMkLst>
        </pc:picChg>
        <pc:picChg chg="del">
          <ac:chgData name="Jamie Pugh" userId="ff038663-ac56-4ce8-938e-4c2170de9e3b" providerId="ADAL" clId="{F89B4ABB-C71D-4E67-87B0-AAC9C7B46221}" dt="2026-09-14T16:25:58.916" v="222" actId="478"/>
          <ac:picMkLst>
            <pc:docMk/>
            <pc:sldMk cId="1664955799" sldId="261"/>
            <ac:picMk id="8" creationId="{C7A57F22-F288-4BC4-97DD-3480F3D1FE1F}"/>
          </ac:picMkLst>
        </pc:picChg>
        <pc:picChg chg="add mod">
          <ac:chgData name="Jamie Pugh" userId="ff038663-ac56-4ce8-938e-4c2170de9e3b" providerId="ADAL" clId="{F89B4ABB-C71D-4E67-87B0-AAC9C7B46221}" dt="2026-09-14T16:28:31.454" v="272" actId="1076"/>
          <ac:picMkLst>
            <pc:docMk/>
            <pc:sldMk cId="1664955799" sldId="261"/>
            <ac:picMk id="9" creationId="{0F6411BE-5EC1-9308-F00A-04EB857F8FFB}"/>
          </ac:picMkLst>
        </pc:picChg>
        <pc:picChg chg="del">
          <ac:chgData name="Jamie Pugh" userId="ff038663-ac56-4ce8-938e-4c2170de9e3b" providerId="ADAL" clId="{F89B4ABB-C71D-4E67-87B0-AAC9C7B46221}" dt="2026-09-14T16:25:57.084" v="219" actId="478"/>
          <ac:picMkLst>
            <pc:docMk/>
            <pc:sldMk cId="1664955799" sldId="261"/>
            <ac:picMk id="10" creationId="{283AC18F-4BFE-4C9A-B01B-E3941233AD27}"/>
          </ac:picMkLst>
        </pc:picChg>
        <pc:picChg chg="del">
          <ac:chgData name="Jamie Pugh" userId="ff038663-ac56-4ce8-938e-4c2170de9e3b" providerId="ADAL" clId="{F89B4ABB-C71D-4E67-87B0-AAC9C7B46221}" dt="2026-09-14T16:25:56.486" v="218" actId="478"/>
          <ac:picMkLst>
            <pc:docMk/>
            <pc:sldMk cId="1664955799" sldId="261"/>
            <ac:picMk id="12" creationId="{2A788AF4-FD8B-4193-913A-81552C0FE1E4}"/>
          </ac:picMkLst>
        </pc:picChg>
        <pc:picChg chg="add mod">
          <ac:chgData name="Jamie Pugh" userId="ff038663-ac56-4ce8-938e-4c2170de9e3b" providerId="ADAL" clId="{F89B4ABB-C71D-4E67-87B0-AAC9C7B46221}" dt="2026-09-14T16:28:32.110" v="273" actId="1076"/>
          <ac:picMkLst>
            <pc:docMk/>
            <pc:sldMk cId="1664955799" sldId="261"/>
            <ac:picMk id="13" creationId="{ED4C4D97-2B62-4FEE-FBA7-538401D91593}"/>
          </ac:picMkLst>
        </pc:picChg>
        <pc:picChg chg="add mod">
          <ac:chgData name="Jamie Pugh" userId="ff038663-ac56-4ce8-938e-4c2170de9e3b" providerId="ADAL" clId="{F89B4ABB-C71D-4E67-87B0-AAC9C7B46221}" dt="2026-09-14T16:28:34.295" v="275" actId="1076"/>
          <ac:picMkLst>
            <pc:docMk/>
            <pc:sldMk cId="1664955799" sldId="261"/>
            <ac:picMk id="15" creationId="{8BD02892-56F3-513C-A526-C78CB2F6E041}"/>
          </ac:picMkLst>
        </pc:picChg>
      </pc:sldChg>
      <pc:sldChg chg="modSp">
        <pc:chgData name="Jamie Pugh" userId="ff038663-ac56-4ce8-938e-4c2170de9e3b" providerId="ADAL" clId="{F89B4ABB-C71D-4E67-87B0-AAC9C7B46221}" dt="2026-09-14T16:19:16.380" v="114" actId="20577"/>
        <pc:sldMkLst>
          <pc:docMk/>
          <pc:sldMk cId="317748330" sldId="264"/>
        </pc:sldMkLst>
        <pc:spChg chg="mod">
          <ac:chgData name="Jamie Pugh" userId="ff038663-ac56-4ce8-938e-4c2170de9e3b" providerId="ADAL" clId="{F89B4ABB-C71D-4E67-87B0-AAC9C7B46221}" dt="2026-09-14T16:19:16.380" v="114" actId="20577"/>
          <ac:spMkLst>
            <pc:docMk/>
            <pc:sldMk cId="317748330" sldId="264"/>
            <ac:spMk id="4"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884503F-FE94-48CA-B2BA-D516400BA250}" type="datetimeFigureOut">
              <a:rPr lang="en-GB" smtClean="0"/>
              <a:t>14/09/2026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A11EF3C-3AA0-43D4-ACB2-1A96071EAD39}" type="slidenum">
              <a:rPr lang="en-GB" smtClean="0"/>
              <a:t>‹#›</a:t>
            </a:fld>
            <a:endParaRPr lang="en-GB"/>
          </a:p>
        </p:txBody>
      </p:sp>
    </p:spTree>
    <p:extLst>
      <p:ext uri="{BB962C8B-B14F-4D97-AF65-F5344CB8AC3E}">
        <p14:creationId xmlns:p14="http://schemas.microsoft.com/office/powerpoint/2010/main" val="10954410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F7B660-6470-4BA6-8D3D-F54A06881C28}"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A5C140-6B10-4188-8F69-FFFD0F073D9B}" type="slidenum">
              <a:rPr lang="en-GB" smtClean="0"/>
              <a:t>‹#›</a:t>
            </a:fld>
            <a:endParaRPr lang="en-GB"/>
          </a:p>
        </p:txBody>
      </p:sp>
    </p:spTree>
    <p:extLst>
      <p:ext uri="{BB962C8B-B14F-4D97-AF65-F5344CB8AC3E}">
        <p14:creationId xmlns:p14="http://schemas.microsoft.com/office/powerpoint/2010/main" val="2055568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Other jobs after </a:t>
            </a:r>
            <a:r>
              <a:rPr lang="en-US" dirty="0" err="1"/>
              <a:t>xmas</a:t>
            </a:r>
            <a:endParaRPr lang="en-US" dirty="0"/>
          </a:p>
          <a:p>
            <a:endParaRPr lang="en-GB" dirty="0"/>
          </a:p>
        </p:txBody>
      </p:sp>
      <p:sp>
        <p:nvSpPr>
          <p:cNvPr id="4" name="Slide Number Placeholder 3"/>
          <p:cNvSpPr>
            <a:spLocks noGrp="1"/>
          </p:cNvSpPr>
          <p:nvPr>
            <p:ph type="sldNum" sz="quarter" idx="10"/>
          </p:nvPr>
        </p:nvSpPr>
        <p:spPr/>
        <p:txBody>
          <a:bodyPr/>
          <a:lstStyle/>
          <a:p>
            <a:fld id="{EDA5C140-6B10-4188-8F69-FFFD0F073D9B}" type="slidenum">
              <a:rPr lang="en-GB" smtClean="0"/>
              <a:t>2</a:t>
            </a:fld>
            <a:endParaRPr lang="en-GB"/>
          </a:p>
        </p:txBody>
      </p:sp>
    </p:spTree>
    <p:extLst>
      <p:ext uri="{BB962C8B-B14F-4D97-AF65-F5344CB8AC3E}">
        <p14:creationId xmlns:p14="http://schemas.microsoft.com/office/powerpoint/2010/main" val="329425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Transitions – ring office in advance </a:t>
            </a:r>
          </a:p>
          <a:p>
            <a:r>
              <a:rPr lang="en-US" dirty="0"/>
              <a:t>Mobile</a:t>
            </a:r>
            <a:r>
              <a:rPr lang="en-US" baseline="0" dirty="0"/>
              <a:t> protocol</a:t>
            </a:r>
            <a:endParaRPr lang="en-US" dirty="0"/>
          </a:p>
          <a:p>
            <a:r>
              <a:rPr lang="en-US" dirty="0"/>
              <a:t>Use of social media</a:t>
            </a:r>
            <a:r>
              <a:rPr lang="en-US" baseline="0" dirty="0"/>
              <a:t> – keeping safe</a:t>
            </a:r>
          </a:p>
          <a:p>
            <a:r>
              <a:rPr lang="en-US" baseline="0" dirty="0"/>
              <a:t>Permission slips</a:t>
            </a:r>
          </a:p>
          <a:p>
            <a:r>
              <a:rPr lang="en-US" baseline="0" dirty="0"/>
              <a:t>Home learning optional. It is ARE and practice of skills that have been taught that week.  Awarding hard work.  If children find the learning challenging, attempt what they can and record in planner what they have completed.  </a:t>
            </a:r>
            <a:endParaRPr lang="en-GB" dirty="0"/>
          </a:p>
        </p:txBody>
      </p:sp>
      <p:sp>
        <p:nvSpPr>
          <p:cNvPr id="4" name="Slide Number Placeholder 3"/>
          <p:cNvSpPr>
            <a:spLocks noGrp="1"/>
          </p:cNvSpPr>
          <p:nvPr>
            <p:ph type="sldNum" sz="quarter" idx="10"/>
          </p:nvPr>
        </p:nvSpPr>
        <p:spPr/>
        <p:txBody>
          <a:bodyPr/>
          <a:lstStyle/>
          <a:p>
            <a:fld id="{EDA5C140-6B10-4188-8F69-FFFD0F073D9B}" type="slidenum">
              <a:rPr lang="en-GB" smtClean="0"/>
              <a:t>3</a:t>
            </a:fld>
            <a:endParaRPr lang="en-GB"/>
          </a:p>
        </p:txBody>
      </p:sp>
    </p:spTree>
    <p:extLst>
      <p:ext uri="{BB962C8B-B14F-4D97-AF65-F5344CB8AC3E}">
        <p14:creationId xmlns:p14="http://schemas.microsoft.com/office/powerpoint/2010/main" val="14046189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Transitions – ring office in advance </a:t>
            </a:r>
          </a:p>
          <a:p>
            <a:r>
              <a:rPr lang="en-US" dirty="0"/>
              <a:t>Mobile</a:t>
            </a:r>
            <a:r>
              <a:rPr lang="en-US" baseline="0" dirty="0"/>
              <a:t> protocol</a:t>
            </a:r>
            <a:endParaRPr lang="en-US" dirty="0"/>
          </a:p>
          <a:p>
            <a:r>
              <a:rPr lang="en-US" dirty="0"/>
              <a:t>Use of social media</a:t>
            </a:r>
            <a:r>
              <a:rPr lang="en-US" baseline="0" dirty="0"/>
              <a:t> – keeping safe</a:t>
            </a:r>
          </a:p>
          <a:p>
            <a:r>
              <a:rPr lang="en-US" baseline="0" dirty="0"/>
              <a:t>Permission slips</a:t>
            </a:r>
          </a:p>
          <a:p>
            <a:r>
              <a:rPr lang="en-US" baseline="0" dirty="0"/>
              <a:t>Home learning optional. It is ARE and practice of skills that have been taught that week.  Awarding hard work.  If children find the learning challenging, attempt what they can and record in planner what they have completed.  </a:t>
            </a:r>
            <a:endParaRPr lang="en-GB" dirty="0"/>
          </a:p>
        </p:txBody>
      </p:sp>
      <p:sp>
        <p:nvSpPr>
          <p:cNvPr id="4" name="Slide Number Placeholder 3"/>
          <p:cNvSpPr>
            <a:spLocks noGrp="1"/>
          </p:cNvSpPr>
          <p:nvPr>
            <p:ph type="sldNum" sz="quarter" idx="10"/>
          </p:nvPr>
        </p:nvSpPr>
        <p:spPr/>
        <p:txBody>
          <a:bodyPr/>
          <a:lstStyle/>
          <a:p>
            <a:fld id="{EDA5C140-6B10-4188-8F69-FFFD0F073D9B}" type="slidenum">
              <a:rPr lang="en-GB" smtClean="0"/>
              <a:t>4</a:t>
            </a:fld>
            <a:endParaRPr lang="en-GB"/>
          </a:p>
        </p:txBody>
      </p:sp>
    </p:spTree>
    <p:extLst>
      <p:ext uri="{BB962C8B-B14F-4D97-AF65-F5344CB8AC3E}">
        <p14:creationId xmlns:p14="http://schemas.microsoft.com/office/powerpoint/2010/main" val="1880344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Transitions – ring office in advance </a:t>
            </a:r>
          </a:p>
          <a:p>
            <a:r>
              <a:rPr lang="en-US" dirty="0"/>
              <a:t>Mobile</a:t>
            </a:r>
            <a:r>
              <a:rPr lang="en-US" baseline="0" dirty="0"/>
              <a:t> protocol</a:t>
            </a:r>
            <a:endParaRPr lang="en-US" dirty="0"/>
          </a:p>
          <a:p>
            <a:r>
              <a:rPr lang="en-US" dirty="0"/>
              <a:t>Use of social media</a:t>
            </a:r>
            <a:r>
              <a:rPr lang="en-US" baseline="0" dirty="0"/>
              <a:t> – keeping safe</a:t>
            </a:r>
          </a:p>
          <a:p>
            <a:r>
              <a:rPr lang="en-US" baseline="0" dirty="0"/>
              <a:t>Permission slips</a:t>
            </a:r>
          </a:p>
          <a:p>
            <a:r>
              <a:rPr lang="en-US" baseline="0" dirty="0"/>
              <a:t>Home learning optional. It is ARE and practice of skills that have been taught that week.  Awarding hard work.  If children find the learning challenging, attempt what they can and record in planner what they have completed.  </a:t>
            </a:r>
            <a:endParaRPr lang="en-GB" dirty="0"/>
          </a:p>
        </p:txBody>
      </p:sp>
      <p:sp>
        <p:nvSpPr>
          <p:cNvPr id="4" name="Slide Number Placeholder 3"/>
          <p:cNvSpPr>
            <a:spLocks noGrp="1"/>
          </p:cNvSpPr>
          <p:nvPr>
            <p:ph type="sldNum" sz="quarter" idx="10"/>
          </p:nvPr>
        </p:nvSpPr>
        <p:spPr/>
        <p:txBody>
          <a:bodyPr/>
          <a:lstStyle/>
          <a:p>
            <a:fld id="{EDA5C140-6B10-4188-8F69-FFFD0F073D9B}" type="slidenum">
              <a:rPr lang="en-GB" smtClean="0"/>
              <a:t>10</a:t>
            </a:fld>
            <a:endParaRPr lang="en-GB"/>
          </a:p>
        </p:txBody>
      </p:sp>
    </p:spTree>
    <p:extLst>
      <p:ext uri="{BB962C8B-B14F-4D97-AF65-F5344CB8AC3E}">
        <p14:creationId xmlns:p14="http://schemas.microsoft.com/office/powerpoint/2010/main" val="4143190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4490431-9564-4D99-A2BD-21E06B0EEAC0}"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3CF003-50CC-4563-B127-5050062E2C1C}" type="slidenum">
              <a:rPr lang="en-GB" smtClean="0"/>
              <a:t>‹#›</a:t>
            </a:fld>
            <a:endParaRPr lang="en-GB"/>
          </a:p>
        </p:txBody>
      </p:sp>
    </p:spTree>
    <p:extLst>
      <p:ext uri="{BB962C8B-B14F-4D97-AF65-F5344CB8AC3E}">
        <p14:creationId xmlns:p14="http://schemas.microsoft.com/office/powerpoint/2010/main" val="2760819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490431-9564-4D99-A2BD-21E06B0EEAC0}"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3CF003-50CC-4563-B127-5050062E2C1C}" type="slidenum">
              <a:rPr lang="en-GB" smtClean="0"/>
              <a:t>‹#›</a:t>
            </a:fld>
            <a:endParaRPr lang="en-GB"/>
          </a:p>
        </p:txBody>
      </p:sp>
    </p:spTree>
    <p:extLst>
      <p:ext uri="{BB962C8B-B14F-4D97-AF65-F5344CB8AC3E}">
        <p14:creationId xmlns:p14="http://schemas.microsoft.com/office/powerpoint/2010/main" val="3259466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490431-9564-4D99-A2BD-21E06B0EEAC0}"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3CF003-50CC-4563-B127-5050062E2C1C}" type="slidenum">
              <a:rPr lang="en-GB" smtClean="0"/>
              <a:t>‹#›</a:t>
            </a:fld>
            <a:endParaRPr lang="en-GB"/>
          </a:p>
        </p:txBody>
      </p:sp>
    </p:spTree>
    <p:extLst>
      <p:ext uri="{BB962C8B-B14F-4D97-AF65-F5344CB8AC3E}">
        <p14:creationId xmlns:p14="http://schemas.microsoft.com/office/powerpoint/2010/main" val="4215234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4490431-9564-4D99-A2BD-21E06B0EEAC0}"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3CF003-50CC-4563-B127-5050062E2C1C}" type="slidenum">
              <a:rPr lang="en-GB" smtClean="0"/>
              <a:t>‹#›</a:t>
            </a:fld>
            <a:endParaRPr lang="en-GB"/>
          </a:p>
        </p:txBody>
      </p:sp>
    </p:spTree>
    <p:extLst>
      <p:ext uri="{BB962C8B-B14F-4D97-AF65-F5344CB8AC3E}">
        <p14:creationId xmlns:p14="http://schemas.microsoft.com/office/powerpoint/2010/main" val="2647568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4490431-9564-4D99-A2BD-21E06B0EEAC0}" type="datetimeFigureOut">
              <a:rPr lang="en-GB" smtClean="0"/>
              <a:t>14/09/2026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3CF003-50CC-4563-B127-5050062E2C1C}" type="slidenum">
              <a:rPr lang="en-GB" smtClean="0"/>
              <a:t>‹#›</a:t>
            </a:fld>
            <a:endParaRPr lang="en-GB"/>
          </a:p>
        </p:txBody>
      </p:sp>
    </p:spTree>
    <p:extLst>
      <p:ext uri="{BB962C8B-B14F-4D97-AF65-F5344CB8AC3E}">
        <p14:creationId xmlns:p14="http://schemas.microsoft.com/office/powerpoint/2010/main" val="3497583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4490431-9564-4D99-A2BD-21E06B0EEAC0}" type="datetimeFigureOut">
              <a:rPr lang="en-GB" smtClean="0"/>
              <a:t>14/09/2026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3CF003-50CC-4563-B127-5050062E2C1C}" type="slidenum">
              <a:rPr lang="en-GB" smtClean="0"/>
              <a:t>‹#›</a:t>
            </a:fld>
            <a:endParaRPr lang="en-GB"/>
          </a:p>
        </p:txBody>
      </p:sp>
    </p:spTree>
    <p:extLst>
      <p:ext uri="{BB962C8B-B14F-4D97-AF65-F5344CB8AC3E}">
        <p14:creationId xmlns:p14="http://schemas.microsoft.com/office/powerpoint/2010/main" val="575959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490431-9564-4D99-A2BD-21E06B0EEAC0}" type="datetimeFigureOut">
              <a:rPr lang="en-GB" smtClean="0"/>
              <a:t>14/09/2026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3CF003-50CC-4563-B127-5050062E2C1C}" type="slidenum">
              <a:rPr lang="en-GB" smtClean="0"/>
              <a:t>‹#›</a:t>
            </a:fld>
            <a:endParaRPr lang="en-GB"/>
          </a:p>
        </p:txBody>
      </p:sp>
    </p:spTree>
    <p:extLst>
      <p:ext uri="{BB962C8B-B14F-4D97-AF65-F5344CB8AC3E}">
        <p14:creationId xmlns:p14="http://schemas.microsoft.com/office/powerpoint/2010/main" val="643372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490431-9564-4D99-A2BD-21E06B0EEAC0}"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3CF003-50CC-4563-B127-5050062E2C1C}" type="slidenum">
              <a:rPr lang="en-GB" smtClean="0"/>
              <a:t>‹#›</a:t>
            </a:fld>
            <a:endParaRPr lang="en-GB"/>
          </a:p>
        </p:txBody>
      </p:sp>
    </p:spTree>
    <p:extLst>
      <p:ext uri="{BB962C8B-B14F-4D97-AF65-F5344CB8AC3E}">
        <p14:creationId xmlns:p14="http://schemas.microsoft.com/office/powerpoint/2010/main" val="924825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490431-9564-4D99-A2BD-21E06B0EEAC0}"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3CF003-50CC-4563-B127-5050062E2C1C}" type="slidenum">
              <a:rPr lang="en-GB" smtClean="0"/>
              <a:t>‹#›</a:t>
            </a:fld>
            <a:endParaRPr lang="en-GB"/>
          </a:p>
        </p:txBody>
      </p:sp>
    </p:spTree>
    <p:extLst>
      <p:ext uri="{BB962C8B-B14F-4D97-AF65-F5344CB8AC3E}">
        <p14:creationId xmlns:p14="http://schemas.microsoft.com/office/powerpoint/2010/main" val="3504068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490431-9564-4D99-A2BD-21E06B0EEAC0}"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3CF003-50CC-4563-B127-5050062E2C1C}" type="slidenum">
              <a:rPr lang="en-GB" smtClean="0"/>
              <a:t>‹#›</a:t>
            </a:fld>
            <a:endParaRPr lang="en-GB"/>
          </a:p>
        </p:txBody>
      </p:sp>
    </p:spTree>
    <p:extLst>
      <p:ext uri="{BB962C8B-B14F-4D97-AF65-F5344CB8AC3E}">
        <p14:creationId xmlns:p14="http://schemas.microsoft.com/office/powerpoint/2010/main" val="2046415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490431-9564-4D99-A2BD-21E06B0EEAC0}"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3CF003-50CC-4563-B127-5050062E2C1C}" type="slidenum">
              <a:rPr lang="en-GB" smtClean="0"/>
              <a:t>‹#›</a:t>
            </a:fld>
            <a:endParaRPr lang="en-GB"/>
          </a:p>
        </p:txBody>
      </p:sp>
    </p:spTree>
    <p:extLst>
      <p:ext uri="{BB962C8B-B14F-4D97-AF65-F5344CB8AC3E}">
        <p14:creationId xmlns:p14="http://schemas.microsoft.com/office/powerpoint/2010/main" val="1940261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490431-9564-4D99-A2BD-21E06B0EEAC0}" type="datetimeFigureOut">
              <a:rPr lang="en-GB" smtClean="0"/>
              <a:t>14/09/2026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3CF003-50CC-4563-B127-5050062E2C1C}" type="slidenum">
              <a:rPr lang="en-GB" smtClean="0"/>
              <a:t>‹#›</a:t>
            </a:fld>
            <a:endParaRPr lang="en-GB"/>
          </a:p>
        </p:txBody>
      </p:sp>
    </p:spTree>
    <p:extLst>
      <p:ext uri="{BB962C8B-B14F-4D97-AF65-F5344CB8AC3E}">
        <p14:creationId xmlns:p14="http://schemas.microsoft.com/office/powerpoint/2010/main" val="26344646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google.co.uk/url?sa=i&amp;rct=j&amp;q=&amp;esrc=s&amp;source=images&amp;cd=&amp;cad=rja&amp;uact=8&amp;ved=0ahUKEwimn8Xm_IHVAhXB1xQKHbufAesQjRwIBw&amp;url=https://twitter.com/jk_rowling/status/778944335509323780&amp;psig=AFQjCNEpsT6DGGcYxU-MTmmEYzn2PjYAQQ&amp;ust=1499888118251965" TargetMode="Externa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tmp"/><Relationship Id="rId7" Type="http://schemas.openxmlformats.org/officeDocument/2006/relationships/image" Target="../media/image15.tmp"/><Relationship Id="rId2" Type="http://schemas.openxmlformats.org/officeDocument/2006/relationships/image" Target="../media/image10.tmp"/><Relationship Id="rId1" Type="http://schemas.openxmlformats.org/officeDocument/2006/relationships/slideLayout" Target="../slideLayouts/slideLayout7.xml"/><Relationship Id="rId6" Type="http://schemas.openxmlformats.org/officeDocument/2006/relationships/image" Target="../media/image14.tmp"/><Relationship Id="rId5" Type="http://schemas.openxmlformats.org/officeDocument/2006/relationships/image" Target="../media/image13.tmp"/><Relationship Id="rId4" Type="http://schemas.openxmlformats.org/officeDocument/2006/relationships/image" Target="../media/image12.tmp"/></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 Id="rId5" Type="http://schemas.openxmlformats.org/officeDocument/2006/relationships/image" Target="../media/image19.JPG"/><Relationship Id="rId4" Type="http://schemas.openxmlformats.org/officeDocument/2006/relationships/image" Target="../media/image1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69372" y="49227"/>
            <a:ext cx="7693132" cy="1200329"/>
          </a:xfrm>
          <a:prstGeom prst="rect">
            <a:avLst/>
          </a:prstGeom>
          <a:noFill/>
        </p:spPr>
        <p:txBody>
          <a:bodyPr wrap="none" rtlCol="0">
            <a:spAutoFit/>
          </a:bodyPr>
          <a:lstStyle/>
          <a:p>
            <a:r>
              <a:rPr lang="en-US" sz="7200" dirty="0">
                <a:latin typeface="Twinkl Cursive Unlooped" panose="02000000000000000000" pitchFamily="2" charset="0"/>
              </a:rPr>
              <a:t>Welcome to Year 6</a:t>
            </a:r>
            <a:endParaRPr lang="en-GB" sz="7200" dirty="0">
              <a:latin typeface="Twinkl Cursive Unlooped" panose="02000000000000000000" pitchFamily="2" charset="0"/>
            </a:endParaRPr>
          </a:p>
        </p:txBody>
      </p:sp>
      <p:pic>
        <p:nvPicPr>
          <p:cNvPr id="5" name="Picture 2" descr="Image result for heron">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56124" y="212942"/>
            <a:ext cx="3041722" cy="228129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543773" y="1146122"/>
            <a:ext cx="5486025" cy="830997"/>
          </a:xfrm>
          <a:prstGeom prst="rect">
            <a:avLst/>
          </a:prstGeom>
          <a:noFill/>
        </p:spPr>
        <p:txBody>
          <a:bodyPr wrap="square" rtlCol="0">
            <a:spAutoFit/>
          </a:bodyPr>
          <a:lstStyle/>
          <a:p>
            <a:pPr algn="ctr"/>
            <a:r>
              <a:rPr lang="en-US" sz="4800" dirty="0">
                <a:latin typeface="Twinkl Cursive Looped" panose="02000000000000000000" pitchFamily="2" charset="0"/>
              </a:rPr>
              <a:t>Class name: Heron</a:t>
            </a:r>
            <a:endParaRPr lang="en-GB" sz="4800" dirty="0">
              <a:latin typeface="Twinkl Cursive Looped" panose="02000000000000000000" pitchFamily="2" charset="0"/>
            </a:endParaRPr>
          </a:p>
        </p:txBody>
      </p:sp>
      <p:sp>
        <p:nvSpPr>
          <p:cNvPr id="10" name="Rectangle 9"/>
          <p:cNvSpPr/>
          <p:nvPr/>
        </p:nvSpPr>
        <p:spPr>
          <a:xfrm>
            <a:off x="125275" y="2494233"/>
            <a:ext cx="4617841" cy="3785652"/>
          </a:xfrm>
          <a:prstGeom prst="rect">
            <a:avLst/>
          </a:prstGeom>
        </p:spPr>
        <p:txBody>
          <a:bodyPr wrap="square">
            <a:spAutoFit/>
          </a:bodyPr>
          <a:lstStyle/>
          <a:p>
            <a:r>
              <a:rPr lang="en-GB" sz="4000" dirty="0">
                <a:latin typeface="Twinkl Cursive Looped" panose="02000000000000000000" pitchFamily="2" charset="0"/>
              </a:rPr>
              <a:t>Teachers: Mr Pugh and Miss Rhine</a:t>
            </a:r>
          </a:p>
          <a:p>
            <a:endParaRPr lang="en-GB" sz="4000" dirty="0">
              <a:latin typeface="Twinkl Cursive Looped" panose="02000000000000000000" pitchFamily="2" charset="0"/>
            </a:endParaRPr>
          </a:p>
          <a:p>
            <a:endParaRPr lang="en-GB" sz="4000" dirty="0">
              <a:latin typeface="Twinkl Cursive Looped" panose="02000000000000000000" pitchFamily="2" charset="0"/>
            </a:endParaRPr>
          </a:p>
          <a:p>
            <a:r>
              <a:rPr lang="en-GB" sz="4000" dirty="0">
                <a:latin typeface="Twinkl Cursive Looped" panose="02000000000000000000" pitchFamily="2" charset="0"/>
              </a:rPr>
              <a:t>Teaching Assistant:</a:t>
            </a:r>
          </a:p>
          <a:p>
            <a:r>
              <a:rPr lang="en-GB" sz="4000" dirty="0">
                <a:latin typeface="Twinkl Cursive Looped" panose="02000000000000000000" pitchFamily="2" charset="0"/>
              </a:rPr>
              <a:t>Miss Tanner</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320924" y="2538068"/>
            <a:ext cx="2153650" cy="1600200"/>
          </a:xfrm>
          <a:prstGeom prst="rect">
            <a:avLst/>
          </a:prstGeom>
        </p:spPr>
      </p:pic>
      <p:pic>
        <p:nvPicPr>
          <p:cNvPr id="3" name="Picture 2">
            <a:extLst>
              <a:ext uri="{FF2B5EF4-FFF2-40B4-BE49-F238E27FC236}">
                <a16:creationId xmlns:a16="http://schemas.microsoft.com/office/drawing/2014/main" id="{62CCE11A-7406-D092-5FB0-54567E8A0FE5}"/>
              </a:ext>
            </a:extLst>
          </p:cNvPr>
          <p:cNvPicPr>
            <a:picLocks noChangeAspect="1"/>
          </p:cNvPicPr>
          <p:nvPr/>
        </p:nvPicPr>
        <p:blipFill>
          <a:blip r:embed="rId5"/>
          <a:stretch>
            <a:fillRect/>
          </a:stretch>
        </p:blipFill>
        <p:spPr>
          <a:xfrm>
            <a:off x="6619367" y="2261342"/>
            <a:ext cx="1615238" cy="2153651"/>
          </a:xfrm>
          <a:prstGeom prst="rect">
            <a:avLst/>
          </a:prstGeom>
        </p:spPr>
      </p:pic>
      <p:pic>
        <p:nvPicPr>
          <p:cNvPr id="6" name="Picture 5">
            <a:extLst>
              <a:ext uri="{FF2B5EF4-FFF2-40B4-BE49-F238E27FC236}">
                <a16:creationId xmlns:a16="http://schemas.microsoft.com/office/drawing/2014/main" id="{A8D303F2-BCED-CE21-2DA9-B80ED1FF2BA6}"/>
              </a:ext>
            </a:extLst>
          </p:cNvPr>
          <p:cNvPicPr>
            <a:picLocks noChangeAspect="1"/>
          </p:cNvPicPr>
          <p:nvPr/>
        </p:nvPicPr>
        <p:blipFill>
          <a:blip r:embed="rId6"/>
          <a:stretch>
            <a:fillRect/>
          </a:stretch>
        </p:blipFill>
        <p:spPr>
          <a:xfrm>
            <a:off x="4597649" y="4582845"/>
            <a:ext cx="1600200" cy="2153650"/>
          </a:xfrm>
          <a:prstGeom prst="rect">
            <a:avLst/>
          </a:prstGeom>
        </p:spPr>
      </p:pic>
    </p:spTree>
    <p:extLst>
      <p:ext uri="{BB962C8B-B14F-4D97-AF65-F5344CB8AC3E}">
        <p14:creationId xmlns:p14="http://schemas.microsoft.com/office/powerpoint/2010/main" val="18123123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537" y="0"/>
            <a:ext cx="6481261" cy="707886"/>
          </a:xfrm>
          <a:prstGeom prst="rect">
            <a:avLst/>
          </a:prstGeom>
          <a:noFill/>
        </p:spPr>
        <p:txBody>
          <a:bodyPr wrap="none" rtlCol="0">
            <a:spAutoFit/>
          </a:bodyPr>
          <a:lstStyle/>
          <a:p>
            <a:r>
              <a:rPr lang="en-GB" sz="4000" b="1" u="sng" dirty="0">
                <a:latin typeface="Twinkl Cursive Looped" panose="02000000000000000000" pitchFamily="2" charset="0"/>
              </a:rPr>
              <a:t>Roles and Responsibilities.</a:t>
            </a:r>
          </a:p>
        </p:txBody>
      </p:sp>
      <p:sp>
        <p:nvSpPr>
          <p:cNvPr id="3" name="TextBox 2"/>
          <p:cNvSpPr txBox="1"/>
          <p:nvPr/>
        </p:nvSpPr>
        <p:spPr>
          <a:xfrm>
            <a:off x="618375" y="707886"/>
            <a:ext cx="10380316" cy="5693866"/>
          </a:xfrm>
          <a:prstGeom prst="rect">
            <a:avLst/>
          </a:prstGeom>
          <a:noFill/>
        </p:spPr>
        <p:txBody>
          <a:bodyPr wrap="square" rtlCol="0">
            <a:spAutoFit/>
          </a:bodyPr>
          <a:lstStyle/>
          <a:p>
            <a:pPr marL="457200" indent="-457200">
              <a:buFont typeface="Arial" panose="020B0604020202020204" pitchFamily="34" charset="0"/>
              <a:buChar char="•"/>
            </a:pPr>
            <a:r>
              <a:rPr lang="en-GB" sz="2800" dirty="0">
                <a:latin typeface="Twinkl Cursive Looped" panose="02000000000000000000" pitchFamily="2" charset="0"/>
              </a:rPr>
              <a:t>Lead Learners: </a:t>
            </a:r>
          </a:p>
          <a:p>
            <a:pPr marL="457200" indent="-457200">
              <a:buFont typeface="Arial" panose="020B0604020202020204" pitchFamily="34" charset="0"/>
              <a:buChar char="•"/>
            </a:pPr>
            <a:r>
              <a:rPr lang="en-GB" sz="2800" dirty="0">
                <a:latin typeface="Twinkl Cursive Looped" panose="02000000000000000000" pitchFamily="2" charset="0"/>
              </a:rPr>
              <a:t>House Captains: </a:t>
            </a:r>
          </a:p>
          <a:p>
            <a:r>
              <a:rPr lang="en-GB" sz="2800" b="1" dirty="0">
                <a:solidFill>
                  <a:srgbClr val="FF0000"/>
                </a:solidFill>
                <a:latin typeface="Twinkl Cursive Looped" panose="02000000000000000000" pitchFamily="2" charset="0"/>
              </a:rPr>
              <a:t>	</a:t>
            </a:r>
            <a:r>
              <a:rPr lang="en-GB" sz="2800" b="1" u="sng" dirty="0">
                <a:solidFill>
                  <a:srgbClr val="FF0000"/>
                </a:solidFill>
                <a:latin typeface="Twinkl Cursive Looped" panose="02000000000000000000" pitchFamily="2" charset="0"/>
              </a:rPr>
              <a:t>Parham:</a:t>
            </a:r>
            <a:r>
              <a:rPr lang="en-GB" sz="2800" b="1" dirty="0">
                <a:solidFill>
                  <a:srgbClr val="FF0000"/>
                </a:solidFill>
                <a:latin typeface="Twinkl Cursive Looped" panose="02000000000000000000" pitchFamily="2" charset="0"/>
              </a:rPr>
              <a:t>  </a:t>
            </a:r>
          </a:p>
          <a:p>
            <a:r>
              <a:rPr lang="en-GB" sz="2800" b="1" dirty="0">
                <a:solidFill>
                  <a:schemeClr val="accent6">
                    <a:lumMod val="50000"/>
                  </a:schemeClr>
                </a:solidFill>
                <a:latin typeface="Twinkl Cursive Looped" panose="02000000000000000000" pitchFamily="2" charset="0"/>
              </a:rPr>
              <a:t>	</a:t>
            </a:r>
            <a:r>
              <a:rPr lang="en-GB" sz="2800" b="1" u="sng" dirty="0">
                <a:solidFill>
                  <a:schemeClr val="accent6">
                    <a:lumMod val="50000"/>
                  </a:schemeClr>
                </a:solidFill>
                <a:latin typeface="Twinkl Cursive Looped" panose="02000000000000000000" pitchFamily="2" charset="0"/>
              </a:rPr>
              <a:t>Goodwood:</a:t>
            </a:r>
            <a:r>
              <a:rPr lang="en-GB" sz="2800" b="1" dirty="0">
                <a:solidFill>
                  <a:schemeClr val="accent6">
                    <a:lumMod val="50000"/>
                  </a:schemeClr>
                </a:solidFill>
                <a:latin typeface="Twinkl Cursive Looped" panose="02000000000000000000" pitchFamily="2" charset="0"/>
              </a:rPr>
              <a:t>  </a:t>
            </a:r>
          </a:p>
          <a:p>
            <a:r>
              <a:rPr lang="en-GB" sz="2800" b="1" dirty="0">
                <a:solidFill>
                  <a:srgbClr val="00B0F0"/>
                </a:solidFill>
                <a:latin typeface="Twinkl Cursive Looped" panose="02000000000000000000" pitchFamily="2" charset="0"/>
              </a:rPr>
              <a:t>	</a:t>
            </a:r>
            <a:r>
              <a:rPr lang="en-GB" sz="2800" b="1" u="sng" dirty="0" err="1">
                <a:solidFill>
                  <a:srgbClr val="00B0F0"/>
                </a:solidFill>
                <a:latin typeface="Twinkl Cursive Looped" panose="02000000000000000000" pitchFamily="2" charset="0"/>
              </a:rPr>
              <a:t>Petworth</a:t>
            </a:r>
            <a:r>
              <a:rPr lang="en-GB" sz="2800" b="1" u="sng" dirty="0">
                <a:solidFill>
                  <a:srgbClr val="00B0F0"/>
                </a:solidFill>
                <a:latin typeface="Twinkl Cursive Looped" panose="02000000000000000000" pitchFamily="2" charset="0"/>
              </a:rPr>
              <a:t>:</a:t>
            </a:r>
            <a:r>
              <a:rPr lang="en-GB" sz="2800" b="1" dirty="0">
                <a:solidFill>
                  <a:srgbClr val="00B0F0"/>
                </a:solidFill>
                <a:latin typeface="Twinkl Cursive Looped" panose="02000000000000000000" pitchFamily="2" charset="0"/>
              </a:rPr>
              <a:t>  </a:t>
            </a:r>
          </a:p>
          <a:p>
            <a:r>
              <a:rPr lang="en-GB" sz="2800" b="1" dirty="0">
                <a:solidFill>
                  <a:srgbClr val="FFFF00"/>
                </a:solidFill>
                <a:latin typeface="Twinkl Cursive Looped" panose="02000000000000000000" pitchFamily="2" charset="0"/>
              </a:rPr>
              <a:t>	</a:t>
            </a:r>
            <a:r>
              <a:rPr lang="en-GB" sz="2800" b="1" u="sng" dirty="0">
                <a:solidFill>
                  <a:srgbClr val="FFFF00"/>
                </a:solidFill>
                <a:latin typeface="Twinkl Cursive Looped" panose="02000000000000000000" pitchFamily="2" charset="0"/>
              </a:rPr>
              <a:t>Stansted:</a:t>
            </a:r>
            <a:r>
              <a:rPr lang="en-GB" sz="2800" b="1" dirty="0">
                <a:solidFill>
                  <a:srgbClr val="FFFF00"/>
                </a:solidFill>
                <a:latin typeface="Twinkl Cursive Looped" panose="02000000000000000000" pitchFamily="2" charset="0"/>
              </a:rPr>
              <a:t> </a:t>
            </a:r>
          </a:p>
          <a:p>
            <a:pPr marL="457200" indent="-457200">
              <a:buFont typeface="Arial" panose="020B0604020202020204" pitchFamily="34" charset="0"/>
              <a:buChar char="•"/>
            </a:pPr>
            <a:r>
              <a:rPr lang="en-GB" sz="2800" dirty="0">
                <a:latin typeface="Twinkl Cursive Looped" panose="02000000000000000000" pitchFamily="2" charset="0"/>
              </a:rPr>
              <a:t>Legacy Leaders: </a:t>
            </a:r>
          </a:p>
          <a:p>
            <a:pPr marL="457200" indent="-457200">
              <a:buFont typeface="Arial" panose="020B0604020202020204" pitchFamily="34" charset="0"/>
              <a:buChar char="•"/>
            </a:pPr>
            <a:r>
              <a:rPr lang="en-GB" sz="2800" dirty="0">
                <a:latin typeface="Twinkl Cursive Looped" panose="02000000000000000000" pitchFamily="2" charset="0"/>
              </a:rPr>
              <a:t>School Councillors:</a:t>
            </a:r>
          </a:p>
          <a:p>
            <a:pPr marL="457200" indent="-457200">
              <a:buFont typeface="Arial" panose="020B0604020202020204" pitchFamily="34" charset="0"/>
              <a:buChar char="•"/>
            </a:pPr>
            <a:r>
              <a:rPr lang="en-GB" sz="2800" dirty="0">
                <a:latin typeface="Twinkl Cursive Looped" panose="02000000000000000000" pitchFamily="2" charset="0"/>
              </a:rPr>
              <a:t>Reception Helpers:</a:t>
            </a:r>
          </a:p>
          <a:p>
            <a:pPr marL="457200" indent="-457200">
              <a:buFont typeface="Arial" panose="020B0604020202020204" pitchFamily="34" charset="0"/>
              <a:buChar char="•"/>
            </a:pPr>
            <a:r>
              <a:rPr lang="en-GB" sz="2800" dirty="0">
                <a:latin typeface="Twinkl Cursive Looped" panose="02000000000000000000" pitchFamily="2" charset="0"/>
              </a:rPr>
              <a:t>Art Ambassadors:</a:t>
            </a:r>
          </a:p>
          <a:p>
            <a:pPr marL="457200" indent="-457200">
              <a:buFont typeface="Arial" panose="020B0604020202020204" pitchFamily="34" charset="0"/>
              <a:buChar char="•"/>
            </a:pPr>
            <a:r>
              <a:rPr lang="en-GB" sz="2800" dirty="0">
                <a:latin typeface="Twinkl Cursive Looped" panose="02000000000000000000" pitchFamily="2" charset="0"/>
              </a:rPr>
              <a:t>Hall Monitors:</a:t>
            </a:r>
          </a:p>
          <a:p>
            <a:pPr marL="457200" indent="-457200">
              <a:buFont typeface="Arial" panose="020B0604020202020204" pitchFamily="34" charset="0"/>
              <a:buChar char="•"/>
            </a:pPr>
            <a:r>
              <a:rPr lang="en-GB" sz="2800" dirty="0">
                <a:latin typeface="Twinkl Cursive Looped" panose="02000000000000000000" pitchFamily="2" charset="0"/>
              </a:rPr>
              <a:t>Eco Committee:</a:t>
            </a:r>
          </a:p>
          <a:p>
            <a:pPr marL="457200" indent="-457200">
              <a:buFont typeface="Arial" panose="020B0604020202020204" pitchFamily="34" charset="0"/>
              <a:buChar char="•"/>
            </a:pPr>
            <a:r>
              <a:rPr lang="en-GB" sz="2800" dirty="0">
                <a:latin typeface="Twinkl Cursive Looped" panose="02000000000000000000" pitchFamily="2" charset="0"/>
              </a:rPr>
              <a:t>Digi Leaders</a:t>
            </a:r>
          </a:p>
        </p:txBody>
      </p:sp>
    </p:spTree>
    <p:extLst>
      <p:ext uri="{BB962C8B-B14F-4D97-AF65-F5344CB8AC3E}">
        <p14:creationId xmlns:p14="http://schemas.microsoft.com/office/powerpoint/2010/main" val="3796070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5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500"/>
                                        <p:tgtEl>
                                          <p:spTgt spid="3">
                                            <p:txEl>
                                              <p:pRg st="6" end="6"/>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500"/>
                                        <p:tgtEl>
                                          <p:spTgt spid="3">
                                            <p:txEl>
                                              <p:pRg st="7" end="7"/>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fade">
                                      <p:cBhvr>
                                        <p:cTn id="51" dur="500"/>
                                        <p:tgtEl>
                                          <p:spTgt spid="3">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500"/>
                                        <p:tgtEl>
                                          <p:spTgt spid="3">
                                            <p:txEl>
                                              <p:pRg st="9" end="9"/>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Effect transition="in" filter="fade">
                                      <p:cBhvr>
                                        <p:cTn id="61" dur="500"/>
                                        <p:tgtEl>
                                          <p:spTgt spid="3">
                                            <p:txEl>
                                              <p:pRg st="10" end="10"/>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3">
                                            <p:txEl>
                                              <p:pRg st="11" end="11"/>
                                            </p:txEl>
                                          </p:spTgt>
                                        </p:tgtEl>
                                        <p:attrNameLst>
                                          <p:attrName>style.visibility</p:attrName>
                                        </p:attrNameLst>
                                      </p:cBhvr>
                                      <p:to>
                                        <p:strVal val="visible"/>
                                      </p:to>
                                    </p:set>
                                    <p:animEffect transition="in" filter="fade">
                                      <p:cBhvr>
                                        <p:cTn id="66" dur="500"/>
                                        <p:tgtEl>
                                          <p:spTgt spid="3">
                                            <p:txEl>
                                              <p:pRg st="11" end="11"/>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3">
                                            <p:txEl>
                                              <p:pRg st="12" end="12"/>
                                            </p:txEl>
                                          </p:spTgt>
                                        </p:tgtEl>
                                        <p:attrNameLst>
                                          <p:attrName>style.visibility</p:attrName>
                                        </p:attrNameLst>
                                      </p:cBhvr>
                                      <p:to>
                                        <p:strVal val="visible"/>
                                      </p:to>
                                    </p:set>
                                    <p:animEffect transition="in" filter="fade">
                                      <p:cBhvr>
                                        <p:cTn id="71"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5588" y="-300143"/>
            <a:ext cx="7019779" cy="1856935"/>
          </a:xfrm>
          <a:prstGeom prst="rect">
            <a:avLst/>
          </a:prstGeom>
          <a:noFill/>
        </p:spPr>
        <p:txBody>
          <a:bodyPr wrap="square" rtlCol="0">
            <a:spAutoFit/>
          </a:bodyPr>
          <a:lstStyle/>
          <a:p>
            <a:endParaRPr lang="en-GB" dirty="0"/>
          </a:p>
        </p:txBody>
      </p:sp>
      <p:sp>
        <p:nvSpPr>
          <p:cNvPr id="4" name="TextBox 3"/>
          <p:cNvSpPr txBox="1"/>
          <p:nvPr/>
        </p:nvSpPr>
        <p:spPr>
          <a:xfrm>
            <a:off x="228680" y="345695"/>
            <a:ext cx="11963320" cy="6186309"/>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GB" sz="2800" b="1" dirty="0">
                <a:latin typeface="Twinkl Cursive Looped" panose="02000000000000000000" pitchFamily="2" charset="0"/>
              </a:rPr>
              <a:t>Bikeability</a:t>
            </a:r>
            <a:r>
              <a:rPr lang="en-GB" sz="2800" dirty="0">
                <a:latin typeface="Twinkl Cursive Looped" panose="02000000000000000000" pitchFamily="2" charset="0"/>
              </a:rPr>
              <a:t> –</a:t>
            </a:r>
          </a:p>
          <a:p>
            <a:pPr marL="457200" indent="-457200">
              <a:lnSpc>
                <a:spcPct val="150000"/>
              </a:lnSpc>
              <a:buFont typeface="Arial" panose="020B0604020202020204" pitchFamily="34" charset="0"/>
              <a:buChar char="•"/>
            </a:pPr>
            <a:r>
              <a:rPr lang="en-GB" sz="2800" b="1" dirty="0">
                <a:latin typeface="Twinkl Cursive Looped" panose="02000000000000000000" pitchFamily="2" charset="0"/>
              </a:rPr>
              <a:t>Transitions and applications for Secondary School</a:t>
            </a:r>
          </a:p>
          <a:p>
            <a:pPr marL="342900" indent="-342900">
              <a:lnSpc>
                <a:spcPct val="150000"/>
              </a:lnSpc>
              <a:buFont typeface="Wingdings" panose="05000000000000000000" pitchFamily="2" charset="2"/>
              <a:buChar char="Ø"/>
            </a:pPr>
            <a:r>
              <a:rPr lang="en-GB" sz="2000" dirty="0">
                <a:latin typeface="Twinkl Cursive Looped" panose="02000000000000000000" pitchFamily="2" charset="0"/>
              </a:rPr>
              <a:t>Please inform the office of any visits during school time.</a:t>
            </a:r>
          </a:p>
          <a:p>
            <a:pPr marL="342900" indent="-342900">
              <a:lnSpc>
                <a:spcPct val="150000"/>
              </a:lnSpc>
              <a:buFont typeface="Wingdings" panose="05000000000000000000" pitchFamily="2" charset="2"/>
              <a:buChar char="Ø"/>
            </a:pPr>
            <a:r>
              <a:rPr lang="en-GB" sz="2000" dirty="0">
                <a:latin typeface="Twinkl Cursive Looped" panose="02000000000000000000" pitchFamily="2" charset="0"/>
              </a:rPr>
              <a:t>Applications for Secondary Schools by Saturday 31st October 2026.</a:t>
            </a:r>
          </a:p>
          <a:p>
            <a:pPr>
              <a:lnSpc>
                <a:spcPct val="150000"/>
              </a:lnSpc>
            </a:pPr>
            <a:r>
              <a:rPr lang="en-GB" sz="2000" dirty="0">
                <a:latin typeface="Twinkl Cursive Looped" panose="02000000000000000000" pitchFamily="2" charset="0"/>
              </a:rPr>
              <a:t>    (Applications are dealt with by the Secondary Schools/High schools and the local authority)</a:t>
            </a:r>
          </a:p>
          <a:p>
            <a:pPr marL="457200" indent="-457200">
              <a:lnSpc>
                <a:spcPct val="150000"/>
              </a:lnSpc>
              <a:buFont typeface="Arial" panose="020B0604020202020204" pitchFamily="34" charset="0"/>
              <a:buChar char="•"/>
            </a:pPr>
            <a:r>
              <a:rPr lang="en-US" sz="2800" b="1" dirty="0">
                <a:latin typeface="Twinkl Cursive Looped" panose="02000000000000000000" pitchFamily="2" charset="0"/>
              </a:rPr>
              <a:t>Keeping Safe online</a:t>
            </a:r>
          </a:p>
          <a:p>
            <a:pPr marL="457200" indent="-457200">
              <a:lnSpc>
                <a:spcPct val="150000"/>
              </a:lnSpc>
              <a:buFont typeface="Wingdings" panose="05000000000000000000" pitchFamily="2" charset="2"/>
              <a:buChar char="Ø"/>
            </a:pPr>
            <a:r>
              <a:rPr lang="en-US" sz="2000" dirty="0">
                <a:latin typeface="Twinkl Cursive Looped" panose="02000000000000000000" pitchFamily="2" charset="0"/>
              </a:rPr>
              <a:t>Social media - use advised age rating. </a:t>
            </a:r>
            <a:r>
              <a:rPr lang="en-US" sz="2000" b="1" dirty="0">
                <a:latin typeface="Twinkl Cursive Looped" panose="02000000000000000000" pitchFamily="2" charset="0"/>
              </a:rPr>
              <a:t>Please monitor</a:t>
            </a:r>
            <a:r>
              <a:rPr lang="en-US" sz="2000" dirty="0">
                <a:latin typeface="Twinkl Cursive Looped" panose="02000000000000000000" pitchFamily="2" charset="0"/>
              </a:rPr>
              <a:t> what they are searching and the messages they send to each other.</a:t>
            </a:r>
          </a:p>
          <a:p>
            <a:pPr marL="457200" indent="-457200">
              <a:lnSpc>
                <a:spcPct val="150000"/>
              </a:lnSpc>
              <a:buFont typeface="Wingdings" panose="05000000000000000000" pitchFamily="2" charset="2"/>
              <a:buChar char="Ø"/>
            </a:pPr>
            <a:r>
              <a:rPr lang="en-US" sz="2000" dirty="0">
                <a:latin typeface="Twinkl Cursive Looped" panose="02000000000000000000" pitchFamily="2" charset="0"/>
              </a:rPr>
              <a:t>Age appropriate gaming</a:t>
            </a:r>
          </a:p>
          <a:p>
            <a:pPr marL="457200" indent="-457200">
              <a:lnSpc>
                <a:spcPct val="150000"/>
              </a:lnSpc>
              <a:buFont typeface="Wingdings" panose="05000000000000000000" pitchFamily="2" charset="2"/>
              <a:buChar char="Ø"/>
            </a:pPr>
            <a:r>
              <a:rPr lang="en-US" sz="2000" dirty="0">
                <a:latin typeface="Twinkl Cursive Looped" panose="02000000000000000000" pitchFamily="2" charset="0"/>
              </a:rPr>
              <a:t>Mobile phones – if children have permission to walk to/from school alone, they can be brought into school but must be switched off before they enter the premises. They will then stay in </a:t>
            </a:r>
            <a:r>
              <a:rPr lang="en-GB" sz="2000" dirty="0">
                <a:latin typeface="Twinkl Cursive Looped" panose="02000000000000000000" pitchFamily="2" charset="0"/>
              </a:rPr>
              <a:t>the office which is locked throughout the day. They can turn them on when they have left the school premises.</a:t>
            </a:r>
          </a:p>
        </p:txBody>
      </p:sp>
      <p:sp>
        <p:nvSpPr>
          <p:cNvPr id="3" name="TextBox 2"/>
          <p:cNvSpPr txBox="1"/>
          <p:nvPr/>
        </p:nvSpPr>
        <p:spPr>
          <a:xfrm>
            <a:off x="3339155" y="-161222"/>
            <a:ext cx="4426212" cy="769441"/>
          </a:xfrm>
          <a:prstGeom prst="rect">
            <a:avLst/>
          </a:prstGeom>
          <a:noFill/>
        </p:spPr>
        <p:txBody>
          <a:bodyPr wrap="none" rtlCol="0">
            <a:spAutoFit/>
          </a:bodyPr>
          <a:lstStyle/>
          <a:p>
            <a:r>
              <a:rPr lang="en-US" sz="4400" b="1" u="sng" dirty="0">
                <a:latin typeface="Twinkl Cursive Looped" panose="02000000000000000000" pitchFamily="2" charset="0"/>
              </a:rPr>
              <a:t>Key Information</a:t>
            </a:r>
            <a:endParaRPr lang="en-GB" sz="4400" b="1" u="sng" dirty="0">
              <a:latin typeface="Twinkl Cursive Looped" panose="02000000000000000000" pitchFamily="2" charset="0"/>
            </a:endParaRPr>
          </a:p>
        </p:txBody>
      </p:sp>
    </p:spTree>
    <p:extLst>
      <p:ext uri="{BB962C8B-B14F-4D97-AF65-F5344CB8AC3E}">
        <p14:creationId xmlns:p14="http://schemas.microsoft.com/office/powerpoint/2010/main" val="2412592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fade">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fade">
                                      <p:cBhvr>
                                        <p:cTn id="4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5588" y="-300143"/>
            <a:ext cx="7019779" cy="1856935"/>
          </a:xfrm>
          <a:prstGeom prst="rect">
            <a:avLst/>
          </a:prstGeom>
          <a:noFill/>
        </p:spPr>
        <p:txBody>
          <a:bodyPr wrap="square" rtlCol="0">
            <a:spAutoFit/>
          </a:bodyPr>
          <a:lstStyle/>
          <a:p>
            <a:endParaRPr lang="en-GB" dirty="0"/>
          </a:p>
        </p:txBody>
      </p:sp>
      <p:sp>
        <p:nvSpPr>
          <p:cNvPr id="4" name="TextBox 3"/>
          <p:cNvSpPr txBox="1"/>
          <p:nvPr/>
        </p:nvSpPr>
        <p:spPr>
          <a:xfrm>
            <a:off x="250982" y="769441"/>
            <a:ext cx="11770033" cy="5913863"/>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GB" sz="2800" b="1" dirty="0">
                <a:latin typeface="Twinkl Cursive Looped" panose="02000000000000000000" pitchFamily="2" charset="0"/>
              </a:rPr>
              <a:t>Developing Independence</a:t>
            </a:r>
          </a:p>
          <a:p>
            <a:pPr marL="342900" indent="-342900">
              <a:lnSpc>
                <a:spcPct val="150000"/>
              </a:lnSpc>
              <a:buFont typeface="Wingdings" panose="05000000000000000000" pitchFamily="2" charset="2"/>
              <a:buChar char="Ø"/>
            </a:pPr>
            <a:r>
              <a:rPr lang="en-GB" sz="2000" dirty="0">
                <a:latin typeface="Twinkl Cursive Looped" panose="02000000000000000000" pitchFamily="2" charset="0"/>
              </a:rPr>
              <a:t>Walking to and from home without an adult. The school day starts at 8:40. Children are marked as late if they arrive from 8:50.</a:t>
            </a:r>
          </a:p>
          <a:p>
            <a:pPr marL="342900" indent="-342900">
              <a:lnSpc>
                <a:spcPct val="150000"/>
              </a:lnSpc>
              <a:buFont typeface="Wingdings" panose="05000000000000000000" pitchFamily="2" charset="2"/>
              <a:buChar char="Ø"/>
            </a:pPr>
            <a:r>
              <a:rPr lang="en-GB" sz="2000" dirty="0">
                <a:latin typeface="Twinkl Cursive Looped" panose="02000000000000000000" pitchFamily="2" charset="0"/>
              </a:rPr>
              <a:t>Class and whole school jobs.</a:t>
            </a:r>
          </a:p>
          <a:p>
            <a:pPr marL="342900" indent="-342900">
              <a:lnSpc>
                <a:spcPct val="150000"/>
              </a:lnSpc>
              <a:buFont typeface="Wingdings" panose="05000000000000000000" pitchFamily="2" charset="2"/>
              <a:buChar char="Ø"/>
            </a:pPr>
            <a:r>
              <a:rPr lang="en-GB" sz="2000" dirty="0">
                <a:latin typeface="Twinkl Cursive Looped" panose="02000000000000000000" pitchFamily="2" charset="0"/>
              </a:rPr>
              <a:t>Changing home spaces</a:t>
            </a:r>
          </a:p>
          <a:p>
            <a:pPr marL="342900" indent="-342900">
              <a:lnSpc>
                <a:spcPct val="150000"/>
              </a:lnSpc>
              <a:buFont typeface="Wingdings" panose="05000000000000000000" pitchFamily="2" charset="2"/>
              <a:buChar char="Ø"/>
            </a:pPr>
            <a:r>
              <a:rPr lang="en-GB" dirty="0">
                <a:latin typeface="Twinkl Cursive Looped" panose="02000000000000000000" pitchFamily="2" charset="0"/>
              </a:rPr>
              <a:t>Home learning. Homework will be set on Thursday and will include </a:t>
            </a:r>
            <a:r>
              <a:rPr lang="en-GB" b="1" u="sng" dirty="0">
                <a:latin typeface="Twinkl Cursive Looped" panose="02000000000000000000" pitchFamily="2" charset="0"/>
              </a:rPr>
              <a:t>spelling</a:t>
            </a:r>
            <a:r>
              <a:rPr lang="en-GB" dirty="0">
                <a:latin typeface="Twinkl Cursive Looped" panose="02000000000000000000" pitchFamily="2" charset="0"/>
              </a:rPr>
              <a:t>, </a:t>
            </a:r>
            <a:r>
              <a:rPr lang="en-GB" b="1" u="sng" dirty="0">
                <a:latin typeface="Twinkl Cursive Looped" panose="02000000000000000000" pitchFamily="2" charset="0"/>
              </a:rPr>
              <a:t>reading</a:t>
            </a:r>
            <a:r>
              <a:rPr lang="en-GB" dirty="0">
                <a:latin typeface="Twinkl Cursive Looped" panose="02000000000000000000" pitchFamily="2" charset="0"/>
              </a:rPr>
              <a:t> and </a:t>
            </a:r>
            <a:r>
              <a:rPr lang="en-GB" b="1" u="sng" dirty="0">
                <a:latin typeface="Twinkl Cursive Looped" panose="02000000000000000000" pitchFamily="2" charset="0"/>
              </a:rPr>
              <a:t>maths</a:t>
            </a:r>
            <a:r>
              <a:rPr lang="en-GB" dirty="0">
                <a:latin typeface="Twinkl Cursive Looped" panose="02000000000000000000" pitchFamily="2" charset="0"/>
              </a:rPr>
              <a:t> work.</a:t>
            </a:r>
          </a:p>
          <a:p>
            <a:pPr marL="285750" indent="-285750">
              <a:buFontTx/>
              <a:buChar char="-"/>
            </a:pPr>
            <a:r>
              <a:rPr lang="en-GB" dirty="0">
                <a:latin typeface="Twinkl Cursive Looped" panose="02000000000000000000" pitchFamily="2" charset="0"/>
              </a:rPr>
              <a:t>At least 15 minutes daily reading – Accelerated Reader books, books from home and library books</a:t>
            </a:r>
          </a:p>
          <a:p>
            <a:pPr marL="285750" indent="-285750">
              <a:buFontTx/>
              <a:buChar char="-"/>
            </a:pPr>
            <a:r>
              <a:rPr lang="en-GB" dirty="0">
                <a:latin typeface="Twinkl Cursive Looped" panose="02000000000000000000" pitchFamily="2" charset="0"/>
              </a:rPr>
              <a:t>Learning to spell Year 5 and 6 words and learning and applying spelling rules. A weekly spelling list will be sent home to help with this.</a:t>
            </a:r>
          </a:p>
          <a:p>
            <a:pPr marL="285750" indent="-285750">
              <a:buFontTx/>
              <a:buChar char="-"/>
            </a:pPr>
            <a:r>
              <a:rPr lang="en-GB" dirty="0">
                <a:latin typeface="Twinkl Cursive Looped" panose="02000000000000000000" pitchFamily="2" charset="0"/>
              </a:rPr>
              <a:t>Learning and consolidation of times tables (using TT Rockstars or times tables sheets they may take home).</a:t>
            </a:r>
          </a:p>
          <a:p>
            <a:pPr marL="285750" indent="-285750">
              <a:buFontTx/>
              <a:buChar char="-"/>
            </a:pPr>
            <a:r>
              <a:rPr lang="en-GB" dirty="0">
                <a:latin typeface="Twinkl Cursive Looped" panose="02000000000000000000" pitchFamily="2" charset="0"/>
              </a:rPr>
              <a:t>Termly creative tasks, linked to topic learning.</a:t>
            </a:r>
          </a:p>
          <a:p>
            <a:pPr marL="457200" indent="-457200">
              <a:lnSpc>
                <a:spcPct val="150000"/>
              </a:lnSpc>
              <a:buFont typeface="Arial" panose="020B0604020202020204" pitchFamily="34" charset="0"/>
              <a:buChar char="•"/>
            </a:pPr>
            <a:r>
              <a:rPr lang="en-US" sz="2800" b="1" dirty="0">
                <a:latin typeface="Twinkl Cursive Looped" panose="02000000000000000000" pitchFamily="2" charset="0"/>
              </a:rPr>
              <a:t>PE</a:t>
            </a:r>
          </a:p>
          <a:p>
            <a:pPr marL="457200" indent="-457200">
              <a:lnSpc>
                <a:spcPct val="150000"/>
              </a:lnSpc>
              <a:buFont typeface="Wingdings" panose="05000000000000000000" pitchFamily="2" charset="2"/>
              <a:buChar char="Ø"/>
            </a:pPr>
            <a:r>
              <a:rPr lang="en-US" sz="2000" dirty="0">
                <a:latin typeface="Twinkl Cursive Looped" panose="02000000000000000000" pitchFamily="2" charset="0"/>
              </a:rPr>
              <a:t>Outdoor and indoor kit on PE days (Mondays and Thursdays). Please remember hair tied or pinned back, no earrings, short nails and a jumper in colder weather.</a:t>
            </a:r>
            <a:endParaRPr lang="en-GB" sz="2000" dirty="0">
              <a:latin typeface="Twinkl Cursive Looped" panose="02000000000000000000" pitchFamily="2" charset="0"/>
            </a:endParaRPr>
          </a:p>
        </p:txBody>
      </p:sp>
      <p:sp>
        <p:nvSpPr>
          <p:cNvPr id="3" name="TextBox 2"/>
          <p:cNvSpPr txBox="1"/>
          <p:nvPr/>
        </p:nvSpPr>
        <p:spPr>
          <a:xfrm>
            <a:off x="490670" y="0"/>
            <a:ext cx="4426212" cy="769441"/>
          </a:xfrm>
          <a:prstGeom prst="rect">
            <a:avLst/>
          </a:prstGeom>
          <a:noFill/>
        </p:spPr>
        <p:txBody>
          <a:bodyPr wrap="none" rtlCol="0">
            <a:spAutoFit/>
          </a:bodyPr>
          <a:lstStyle/>
          <a:p>
            <a:r>
              <a:rPr lang="en-US" sz="4400" b="1" u="sng" dirty="0">
                <a:latin typeface="Twinkl Cursive Looped" panose="02000000000000000000" pitchFamily="2" charset="0"/>
              </a:rPr>
              <a:t>Key Information</a:t>
            </a:r>
            <a:endParaRPr lang="en-GB" sz="4400" b="1" u="sng" dirty="0">
              <a:latin typeface="Twinkl Cursive Looped" panose="02000000000000000000" pitchFamily="2" charset="0"/>
            </a:endParaRPr>
          </a:p>
        </p:txBody>
      </p:sp>
    </p:spTree>
    <p:extLst>
      <p:ext uri="{BB962C8B-B14F-4D97-AF65-F5344CB8AC3E}">
        <p14:creationId xmlns:p14="http://schemas.microsoft.com/office/powerpoint/2010/main" val="317748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fade">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fade">
                                      <p:cBhvr>
                                        <p:cTn id="47" dur="500"/>
                                        <p:tgtEl>
                                          <p:spTgt spid="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
                                            <p:txEl>
                                              <p:pRg st="9" end="9"/>
                                            </p:txEl>
                                          </p:spTgt>
                                        </p:tgtEl>
                                        <p:attrNameLst>
                                          <p:attrName>style.visibility</p:attrName>
                                        </p:attrNameLst>
                                      </p:cBhvr>
                                      <p:to>
                                        <p:strVal val="visible"/>
                                      </p:to>
                                    </p:set>
                                    <p:animEffect transition="in" filter="fade">
                                      <p:cBhvr>
                                        <p:cTn id="52" dur="500"/>
                                        <p:tgtEl>
                                          <p:spTgt spid="4">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
                                            <p:txEl>
                                              <p:pRg st="10" end="10"/>
                                            </p:txEl>
                                          </p:spTgt>
                                        </p:tgtEl>
                                        <p:attrNameLst>
                                          <p:attrName>style.visibility</p:attrName>
                                        </p:attrNameLst>
                                      </p:cBhvr>
                                      <p:to>
                                        <p:strVal val="visible"/>
                                      </p:to>
                                    </p:set>
                                    <p:animEffect transition="in" filter="fade">
                                      <p:cBhvr>
                                        <p:cTn id="57" dur="5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173" y="2159931"/>
            <a:ext cx="8229600" cy="1143000"/>
          </a:xfrm>
        </p:spPr>
        <p:txBody>
          <a:bodyPr>
            <a:normAutofit/>
          </a:bodyPr>
          <a:lstStyle/>
          <a:p>
            <a:r>
              <a:rPr sz="3600" b="1" dirty="0"/>
              <a:t>What is a Growth Mindset?</a:t>
            </a:r>
          </a:p>
        </p:txBody>
      </p:sp>
      <p:sp>
        <p:nvSpPr>
          <p:cNvPr id="3" name="Content Placeholder 2"/>
          <p:cNvSpPr>
            <a:spLocks noGrp="1"/>
          </p:cNvSpPr>
          <p:nvPr>
            <p:ph idx="1"/>
          </p:nvPr>
        </p:nvSpPr>
        <p:spPr>
          <a:xfrm>
            <a:off x="495299" y="2564497"/>
            <a:ext cx="11572875" cy="1476867"/>
          </a:xfrm>
        </p:spPr>
        <p:txBody>
          <a:bodyPr>
            <a:noAutofit/>
          </a:bodyPr>
          <a:lstStyle/>
          <a:p>
            <a:endParaRPr sz="3200" dirty="0"/>
          </a:p>
          <a:p>
            <a:pPr marL="0" indent="0">
              <a:spcAft>
                <a:spcPts val="1000"/>
              </a:spcAft>
              <a:buNone/>
              <a:defRPr sz="1800"/>
            </a:pPr>
            <a:r>
              <a:rPr sz="2000" dirty="0"/>
              <a:t>Abilities and intelligence can grow with effort and learning.</a:t>
            </a:r>
            <a:r>
              <a:rPr lang="en-GB" sz="2000" dirty="0"/>
              <a:t> Backed by scientific research into learning.</a:t>
            </a:r>
            <a:endParaRPr sz="2000" dirty="0"/>
          </a:p>
          <a:p>
            <a:pPr marL="0" indent="0">
              <a:spcAft>
                <a:spcPts val="1000"/>
              </a:spcAft>
              <a:buNone/>
              <a:defRPr sz="1800"/>
            </a:pPr>
            <a:r>
              <a:rPr sz="2000" dirty="0"/>
              <a:t>Opposite of fixed mindset: 'I’m just not good at this.'</a:t>
            </a:r>
          </a:p>
        </p:txBody>
      </p:sp>
      <p:sp>
        <p:nvSpPr>
          <p:cNvPr id="4" name="Title 1">
            <a:extLst>
              <a:ext uri="{FF2B5EF4-FFF2-40B4-BE49-F238E27FC236}">
                <a16:creationId xmlns:a16="http://schemas.microsoft.com/office/drawing/2014/main" id="{0CF82C54-29AE-4626-B0B1-1742CB8D598E}"/>
              </a:ext>
            </a:extLst>
          </p:cNvPr>
          <p:cNvSpPr txBox="1">
            <a:spLocks/>
          </p:cNvSpPr>
          <p:nvPr/>
        </p:nvSpPr>
        <p:spPr>
          <a:xfrm>
            <a:off x="-822854" y="4283458"/>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3600" b="1" dirty="0"/>
              <a:t>Why Growth Mindset Matters</a:t>
            </a:r>
          </a:p>
        </p:txBody>
      </p:sp>
      <p:sp>
        <p:nvSpPr>
          <p:cNvPr id="5" name="Content Placeholder 2">
            <a:extLst>
              <a:ext uri="{FF2B5EF4-FFF2-40B4-BE49-F238E27FC236}">
                <a16:creationId xmlns:a16="http://schemas.microsoft.com/office/drawing/2014/main" id="{423E70BB-BAA8-4B58-A540-FA103CB2F0C9}"/>
              </a:ext>
            </a:extLst>
          </p:cNvPr>
          <p:cNvSpPr txBox="1">
            <a:spLocks/>
          </p:cNvSpPr>
          <p:nvPr/>
        </p:nvSpPr>
        <p:spPr>
          <a:xfrm>
            <a:off x="495299" y="4686175"/>
            <a:ext cx="4288536" cy="1956816"/>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endParaRPr lang="en-GB" dirty="0"/>
          </a:p>
          <a:p>
            <a:pPr marL="0" indent="0">
              <a:spcAft>
                <a:spcPts val="1000"/>
              </a:spcAft>
              <a:buNone/>
              <a:defRPr sz="1800"/>
            </a:pPr>
            <a:r>
              <a:rPr lang="en-GB" sz="1800" dirty="0"/>
              <a:t>Encourages trying new challenges.</a:t>
            </a:r>
          </a:p>
          <a:p>
            <a:pPr marL="0" indent="0">
              <a:spcAft>
                <a:spcPts val="1000"/>
              </a:spcAft>
              <a:buNone/>
              <a:defRPr sz="1800"/>
            </a:pPr>
            <a:r>
              <a:rPr lang="en-GB" sz="1800" dirty="0"/>
              <a:t>Helps perseverance through mistakes.</a:t>
            </a:r>
          </a:p>
          <a:p>
            <a:pPr marL="0" indent="0">
              <a:spcAft>
                <a:spcPts val="1000"/>
              </a:spcAft>
              <a:buNone/>
              <a:defRPr sz="1800"/>
            </a:pPr>
            <a:r>
              <a:rPr lang="en-GB" sz="1800" dirty="0"/>
              <a:t>Improves academic and personal skills.</a:t>
            </a:r>
          </a:p>
        </p:txBody>
      </p:sp>
      <p:sp>
        <p:nvSpPr>
          <p:cNvPr id="6" name="Title 1">
            <a:extLst>
              <a:ext uri="{FF2B5EF4-FFF2-40B4-BE49-F238E27FC236}">
                <a16:creationId xmlns:a16="http://schemas.microsoft.com/office/drawing/2014/main" id="{1B500737-2A29-4FF1-B332-8CDAC281F0BB}"/>
              </a:ext>
            </a:extLst>
          </p:cNvPr>
          <p:cNvSpPr txBox="1">
            <a:spLocks/>
          </p:cNvSpPr>
          <p:nvPr/>
        </p:nvSpPr>
        <p:spPr>
          <a:xfrm>
            <a:off x="1524000" y="-66707"/>
            <a:ext cx="9354312" cy="1470025"/>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b="1" dirty="0">
                <a:solidFill>
                  <a:srgbClr val="006699"/>
                </a:solidFill>
                <a:effectLst>
                  <a:outerShdw blurRad="38100" dist="38100" dir="2700000" algn="tl">
                    <a:srgbClr val="000000">
                      <a:alpha val="43137"/>
                    </a:srgbClr>
                  </a:outerShdw>
                </a:effectLst>
                <a:latin typeface="+mn-lt"/>
              </a:rPr>
              <a:t>Supporting Your Child's Learning Journey</a:t>
            </a:r>
          </a:p>
        </p:txBody>
      </p:sp>
      <p:sp>
        <p:nvSpPr>
          <p:cNvPr id="7" name="Rectangle 1">
            <a:extLst>
              <a:ext uri="{FF2B5EF4-FFF2-40B4-BE49-F238E27FC236}">
                <a16:creationId xmlns:a16="http://schemas.microsoft.com/office/drawing/2014/main" id="{74ADE99F-005D-4AFF-BC6F-79A072498D41}"/>
              </a:ext>
            </a:extLst>
          </p:cNvPr>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791ADA48-831B-4027-AF80-2E0850C1F539}"/>
              </a:ext>
            </a:extLst>
          </p:cNvPr>
          <p:cNvPicPr>
            <a:picLocks noChangeAspect="1"/>
          </p:cNvPicPr>
          <p:nvPr/>
        </p:nvPicPr>
        <p:blipFill>
          <a:blip r:embed="rId2"/>
          <a:stretch>
            <a:fillRect/>
          </a:stretch>
        </p:blipFill>
        <p:spPr>
          <a:xfrm>
            <a:off x="7406746" y="740727"/>
            <a:ext cx="2804055" cy="1470015"/>
          </a:xfrm>
          <a:prstGeom prst="rect">
            <a:avLst/>
          </a:prstGeom>
        </p:spPr>
      </p:pic>
    </p:spTree>
    <p:extLst>
      <p:ext uri="{BB962C8B-B14F-4D97-AF65-F5344CB8AC3E}">
        <p14:creationId xmlns:p14="http://schemas.microsoft.com/office/powerpoint/2010/main" val="2179607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b="1" dirty="0">
                <a:effectLst>
                  <a:outerShdw blurRad="38100" dist="38100" dir="2700000" algn="tl">
                    <a:srgbClr val="000000">
                      <a:alpha val="43137"/>
                    </a:srgbClr>
                  </a:outerShdw>
                </a:effectLst>
              </a:rPr>
              <a:t>Fixed vs Growth Mindset</a:t>
            </a:r>
          </a:p>
        </p:txBody>
      </p:sp>
      <p:sp>
        <p:nvSpPr>
          <p:cNvPr id="3" name="Content Placeholder 2"/>
          <p:cNvSpPr>
            <a:spLocks noGrp="1"/>
          </p:cNvSpPr>
          <p:nvPr>
            <p:ph sz="half" idx="1"/>
          </p:nvPr>
        </p:nvSpPr>
        <p:spPr>
          <a:xfrm>
            <a:off x="3472236" y="795529"/>
            <a:ext cx="3117540" cy="1906843"/>
          </a:xfrm>
        </p:spPr>
        <p:txBody>
          <a:bodyPr>
            <a:normAutofit/>
          </a:bodyPr>
          <a:lstStyle/>
          <a:p>
            <a:endParaRPr dirty="0"/>
          </a:p>
          <a:p>
            <a:pPr marL="0" indent="0">
              <a:spcAft>
                <a:spcPts val="600"/>
              </a:spcAft>
              <a:buNone/>
              <a:defRPr sz="1600"/>
            </a:pPr>
            <a:r>
              <a:rPr sz="2000" b="1" dirty="0">
                <a:solidFill>
                  <a:srgbClr val="FF0000"/>
                </a:solidFill>
              </a:rPr>
              <a:t>Fixed Mindset:</a:t>
            </a:r>
            <a:br>
              <a:rPr sz="2000" b="1" dirty="0">
                <a:solidFill>
                  <a:srgbClr val="FF0000"/>
                </a:solidFill>
              </a:rPr>
            </a:br>
            <a:r>
              <a:rPr sz="2000" b="1" dirty="0">
                <a:solidFill>
                  <a:srgbClr val="FF0000"/>
                </a:solidFill>
              </a:rPr>
              <a:t>- I can’t do this.</a:t>
            </a:r>
            <a:br>
              <a:rPr sz="2000" b="1" dirty="0">
                <a:solidFill>
                  <a:srgbClr val="FF0000"/>
                </a:solidFill>
              </a:rPr>
            </a:br>
            <a:r>
              <a:rPr sz="2000" b="1" dirty="0">
                <a:solidFill>
                  <a:srgbClr val="FF0000"/>
                </a:solidFill>
              </a:rPr>
              <a:t>- Avoids challenges.</a:t>
            </a:r>
            <a:br>
              <a:rPr sz="2000" b="1" dirty="0">
                <a:solidFill>
                  <a:srgbClr val="FF0000"/>
                </a:solidFill>
              </a:rPr>
            </a:br>
            <a:r>
              <a:rPr sz="2000" b="1" dirty="0">
                <a:solidFill>
                  <a:srgbClr val="FF0000"/>
                </a:solidFill>
              </a:rPr>
              <a:t>- Gives up easily.</a:t>
            </a:r>
          </a:p>
        </p:txBody>
      </p:sp>
      <p:sp>
        <p:nvSpPr>
          <p:cNvPr id="4" name="Content Placeholder 3"/>
          <p:cNvSpPr>
            <a:spLocks noGrp="1"/>
          </p:cNvSpPr>
          <p:nvPr>
            <p:ph sz="half" idx="2"/>
          </p:nvPr>
        </p:nvSpPr>
        <p:spPr>
          <a:xfrm>
            <a:off x="6589776" y="795529"/>
            <a:ext cx="2852928" cy="2642617"/>
          </a:xfrm>
        </p:spPr>
        <p:txBody>
          <a:bodyPr>
            <a:normAutofit/>
          </a:bodyPr>
          <a:lstStyle/>
          <a:p>
            <a:endParaRPr dirty="0"/>
          </a:p>
          <a:p>
            <a:pPr marL="0" indent="0">
              <a:spcAft>
                <a:spcPts val="600"/>
              </a:spcAft>
              <a:buNone/>
              <a:defRPr sz="1600"/>
            </a:pPr>
            <a:r>
              <a:rPr sz="2000" b="1" dirty="0">
                <a:solidFill>
                  <a:srgbClr val="00B050"/>
                </a:solidFill>
                <a:effectLst>
                  <a:outerShdw blurRad="38100" dist="38100" dir="2700000" algn="tl">
                    <a:srgbClr val="000000">
                      <a:alpha val="43137"/>
                    </a:srgbClr>
                  </a:outerShdw>
                </a:effectLst>
              </a:rPr>
              <a:t>Growth Mindset:</a:t>
            </a:r>
            <a:br>
              <a:rPr sz="2000" b="1" dirty="0">
                <a:solidFill>
                  <a:srgbClr val="00B050"/>
                </a:solidFill>
                <a:effectLst>
                  <a:outerShdw blurRad="38100" dist="38100" dir="2700000" algn="tl">
                    <a:srgbClr val="000000">
                      <a:alpha val="43137"/>
                    </a:srgbClr>
                  </a:outerShdw>
                </a:effectLst>
              </a:rPr>
            </a:br>
            <a:r>
              <a:rPr sz="2000" b="1" dirty="0">
                <a:solidFill>
                  <a:srgbClr val="00B050"/>
                </a:solidFill>
                <a:effectLst>
                  <a:outerShdw blurRad="38100" dist="38100" dir="2700000" algn="tl">
                    <a:srgbClr val="000000">
                      <a:alpha val="43137"/>
                    </a:srgbClr>
                  </a:outerShdw>
                </a:effectLst>
              </a:rPr>
              <a:t>- I can’t do this yet.</a:t>
            </a:r>
            <a:br>
              <a:rPr sz="2000" b="1" dirty="0">
                <a:solidFill>
                  <a:srgbClr val="00B050"/>
                </a:solidFill>
                <a:effectLst>
                  <a:outerShdw blurRad="38100" dist="38100" dir="2700000" algn="tl">
                    <a:srgbClr val="000000">
                      <a:alpha val="43137"/>
                    </a:srgbClr>
                  </a:outerShdw>
                </a:effectLst>
              </a:rPr>
            </a:br>
            <a:r>
              <a:rPr sz="2000" b="1" dirty="0">
                <a:solidFill>
                  <a:srgbClr val="00B050"/>
                </a:solidFill>
                <a:effectLst>
                  <a:outerShdw blurRad="38100" dist="38100" dir="2700000" algn="tl">
                    <a:srgbClr val="000000">
                      <a:alpha val="43137"/>
                    </a:srgbClr>
                  </a:outerShdw>
                </a:effectLst>
              </a:rPr>
              <a:t>- Embraces challenges.</a:t>
            </a:r>
            <a:br>
              <a:rPr sz="2000" b="1" dirty="0">
                <a:solidFill>
                  <a:srgbClr val="00B050"/>
                </a:solidFill>
                <a:effectLst>
                  <a:outerShdw blurRad="38100" dist="38100" dir="2700000" algn="tl">
                    <a:srgbClr val="000000">
                      <a:alpha val="43137"/>
                    </a:srgbClr>
                  </a:outerShdw>
                </a:effectLst>
              </a:rPr>
            </a:br>
            <a:r>
              <a:rPr sz="2000" b="1" dirty="0">
                <a:solidFill>
                  <a:srgbClr val="00B050"/>
                </a:solidFill>
                <a:effectLst>
                  <a:outerShdw blurRad="38100" dist="38100" dir="2700000" algn="tl">
                    <a:srgbClr val="000000">
                      <a:alpha val="43137"/>
                    </a:srgbClr>
                  </a:outerShdw>
                </a:effectLst>
              </a:rPr>
              <a:t>- Keeps trying.</a:t>
            </a:r>
          </a:p>
        </p:txBody>
      </p:sp>
      <p:pic>
        <p:nvPicPr>
          <p:cNvPr id="1026" name="Picture 2" descr="https://d1e4pidl3fu268.cloudfront.net/1abdfb6c-7be9-4fd3-bc6f-cd6a4aac63c4/LearningZone3.crop_735x551_0,78.preview.png">
            <a:extLst>
              <a:ext uri="{FF2B5EF4-FFF2-40B4-BE49-F238E27FC236}">
                <a16:creationId xmlns:a16="http://schemas.microsoft.com/office/drawing/2014/main" id="{FDE6FA50-F480-4C17-AAF1-6337FBBD66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0525" y="2759536"/>
            <a:ext cx="5210951" cy="3906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578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b="1" dirty="0">
                <a:effectLst>
                  <a:outerShdw blurRad="38100" dist="38100" dir="2700000" algn="tl">
                    <a:srgbClr val="000000">
                      <a:alpha val="43137"/>
                    </a:srgbClr>
                  </a:outerShdw>
                </a:effectLst>
              </a:rPr>
              <a:t>How Parents</a:t>
            </a:r>
            <a:r>
              <a:rPr lang="en-GB" b="1" dirty="0">
                <a:effectLst>
                  <a:outerShdw blurRad="38100" dist="38100" dir="2700000" algn="tl">
                    <a:srgbClr val="000000">
                      <a:alpha val="43137"/>
                    </a:srgbClr>
                  </a:outerShdw>
                </a:effectLst>
              </a:rPr>
              <a:t> and Carers</a:t>
            </a:r>
            <a:r>
              <a:rPr b="1" dirty="0">
                <a:effectLst>
                  <a:outerShdw blurRad="38100" dist="38100" dir="2700000" algn="tl">
                    <a:srgbClr val="000000">
                      <a:alpha val="43137"/>
                    </a:srgbClr>
                  </a:outerShdw>
                </a:effectLst>
              </a:rPr>
              <a:t> Can Encourage Growth Mindset</a:t>
            </a:r>
          </a:p>
        </p:txBody>
      </p:sp>
      <p:sp>
        <p:nvSpPr>
          <p:cNvPr id="3" name="Content Placeholder 2"/>
          <p:cNvSpPr>
            <a:spLocks noGrp="1"/>
          </p:cNvSpPr>
          <p:nvPr>
            <p:ph idx="1"/>
          </p:nvPr>
        </p:nvSpPr>
        <p:spPr>
          <a:xfrm>
            <a:off x="1981200" y="1207009"/>
            <a:ext cx="8229600" cy="2651760"/>
          </a:xfrm>
        </p:spPr>
        <p:txBody>
          <a:bodyPr>
            <a:normAutofit lnSpcReduction="10000"/>
          </a:bodyPr>
          <a:lstStyle/>
          <a:p>
            <a:endParaRPr dirty="0"/>
          </a:p>
          <a:p>
            <a:pPr>
              <a:spcAft>
                <a:spcPts val="1000"/>
              </a:spcAft>
              <a:buFont typeface="Wingdings" panose="05000000000000000000" pitchFamily="2" charset="2"/>
              <a:buChar char="ü"/>
              <a:defRPr sz="1800"/>
            </a:pPr>
            <a:r>
              <a:rPr sz="2000" dirty="0"/>
              <a:t>Praise effort, not just results.</a:t>
            </a:r>
            <a:endParaRPr lang="en-GB" sz="2000" dirty="0"/>
          </a:p>
          <a:p>
            <a:pPr>
              <a:spcAft>
                <a:spcPts val="1000"/>
              </a:spcAft>
              <a:buFont typeface="Wingdings" panose="05000000000000000000" pitchFamily="2" charset="2"/>
              <a:buChar char="ü"/>
              <a:defRPr sz="1800"/>
            </a:pPr>
            <a:r>
              <a:rPr lang="en-GB" sz="2000" dirty="0"/>
              <a:t>Support school’s ethos that learning requires effort and new learning will be challenging – that’s how we learn! </a:t>
            </a:r>
            <a:endParaRPr sz="2000" dirty="0"/>
          </a:p>
          <a:p>
            <a:pPr>
              <a:spcAft>
                <a:spcPts val="1000"/>
              </a:spcAft>
              <a:buFont typeface="Wingdings" panose="05000000000000000000" pitchFamily="2" charset="2"/>
              <a:buChar char="ü"/>
              <a:defRPr sz="1800"/>
            </a:pPr>
            <a:r>
              <a:rPr sz="2000" dirty="0"/>
              <a:t>Model resilience by sharing your own challenges.</a:t>
            </a:r>
            <a:r>
              <a:rPr lang="en-GB" sz="2000" dirty="0"/>
              <a:t>  </a:t>
            </a:r>
            <a:endParaRPr sz="2000" dirty="0"/>
          </a:p>
          <a:p>
            <a:pPr>
              <a:spcAft>
                <a:spcPts val="1000"/>
              </a:spcAft>
              <a:buFont typeface="Wingdings" panose="05000000000000000000" pitchFamily="2" charset="2"/>
              <a:buChar char="ü"/>
              <a:defRPr sz="1800"/>
            </a:pPr>
            <a:r>
              <a:rPr sz="2000" dirty="0"/>
              <a:t>Use 'yet' to encourage learning.</a:t>
            </a:r>
          </a:p>
        </p:txBody>
      </p:sp>
      <p:pic>
        <p:nvPicPr>
          <p:cNvPr id="4" name="Picture 2" descr="https://d1e4pidl3fu268.cloudfront.net/1abdfb6c-7be9-4fd3-bc6f-cd6a4aac63c4/LearningZone3.crop_735x551_0,78.preview.png">
            <a:extLst>
              <a:ext uri="{FF2B5EF4-FFF2-40B4-BE49-F238E27FC236}">
                <a16:creationId xmlns:a16="http://schemas.microsoft.com/office/drawing/2014/main" id="{59749427-EEA5-4C41-974C-FF95EBFCB4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2055" y="3822192"/>
            <a:ext cx="3537284" cy="2651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76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b="1" dirty="0">
                <a:effectLst>
                  <a:outerShdw blurRad="38100" dist="38100" dir="2700000" algn="tl">
                    <a:srgbClr val="000000">
                      <a:alpha val="43137"/>
                    </a:srgbClr>
                  </a:outerShdw>
                </a:effectLst>
              </a:rPr>
              <a:t>Language That Builds Growth Mindset</a:t>
            </a:r>
          </a:p>
        </p:txBody>
      </p:sp>
      <p:sp>
        <p:nvSpPr>
          <p:cNvPr id="3" name="Content Placeholder 2"/>
          <p:cNvSpPr>
            <a:spLocks noGrp="1"/>
          </p:cNvSpPr>
          <p:nvPr>
            <p:ph idx="1"/>
          </p:nvPr>
        </p:nvSpPr>
        <p:spPr>
          <a:xfrm>
            <a:off x="2593848" y="1005841"/>
            <a:ext cx="7397496" cy="3611563"/>
          </a:xfrm>
        </p:spPr>
        <p:txBody>
          <a:bodyPr/>
          <a:lstStyle/>
          <a:p>
            <a:endParaRPr dirty="0"/>
          </a:p>
          <a:p>
            <a:pPr>
              <a:spcAft>
                <a:spcPts val="1000"/>
              </a:spcAft>
              <a:buFont typeface="Wingdings" panose="05000000000000000000" pitchFamily="2" charset="2"/>
              <a:buChar char="ü"/>
              <a:defRPr sz="1800"/>
            </a:pPr>
            <a:r>
              <a:rPr sz="2000" dirty="0"/>
              <a:t>Replace 'I’m not good at this' with 'I’ll</a:t>
            </a:r>
            <a:r>
              <a:rPr lang="en-GB" sz="2000" dirty="0"/>
              <a:t>/ You’ll</a:t>
            </a:r>
            <a:r>
              <a:rPr sz="2000" dirty="0"/>
              <a:t> get better with practice'.</a:t>
            </a:r>
          </a:p>
          <a:p>
            <a:pPr>
              <a:spcAft>
                <a:spcPts val="1000"/>
              </a:spcAft>
              <a:buFont typeface="Wingdings" panose="05000000000000000000" pitchFamily="2" charset="2"/>
              <a:buChar char="ü"/>
              <a:defRPr sz="1800"/>
            </a:pPr>
            <a:r>
              <a:rPr sz="2000" dirty="0"/>
              <a:t>Replace 'This is too hard' with 'Challenges help me</a:t>
            </a:r>
            <a:r>
              <a:rPr lang="en-GB" sz="2000" dirty="0"/>
              <a:t>/you</a:t>
            </a:r>
            <a:r>
              <a:rPr sz="2000" dirty="0"/>
              <a:t> grow'.</a:t>
            </a:r>
          </a:p>
          <a:p>
            <a:pPr>
              <a:spcAft>
                <a:spcPts val="1000"/>
              </a:spcAft>
              <a:buFont typeface="Wingdings" panose="05000000000000000000" pitchFamily="2" charset="2"/>
              <a:buChar char="ü"/>
              <a:defRPr sz="1800"/>
            </a:pPr>
            <a:r>
              <a:rPr sz="2000" dirty="0"/>
              <a:t>Encourage reflection on effort and strategies.</a:t>
            </a:r>
            <a:r>
              <a:rPr lang="en-GB" sz="2000" dirty="0"/>
              <a:t> </a:t>
            </a:r>
            <a:endParaRPr sz="2000" dirty="0"/>
          </a:p>
        </p:txBody>
      </p:sp>
      <p:pic>
        <p:nvPicPr>
          <p:cNvPr id="4" name="Picture 2" descr="https://d1e4pidl3fu268.cloudfront.net/1abdfb6c-7be9-4fd3-bc6f-cd6a4aac63c4/LearningZone3.crop_735x551_0,78.preview.png">
            <a:extLst>
              <a:ext uri="{FF2B5EF4-FFF2-40B4-BE49-F238E27FC236}">
                <a16:creationId xmlns:a16="http://schemas.microsoft.com/office/drawing/2014/main" id="{65729969-F0AD-45B4-B48F-F3BEA35611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2055" y="3822192"/>
            <a:ext cx="3537284" cy="2651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217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b="1" dirty="0">
                <a:effectLst>
                  <a:outerShdw blurRad="38100" dist="38100" dir="2700000" algn="tl">
                    <a:srgbClr val="000000">
                      <a:alpha val="43137"/>
                    </a:srgbClr>
                  </a:outerShdw>
                </a:effectLst>
              </a:rPr>
              <a:t>Why Independence Matters</a:t>
            </a:r>
          </a:p>
        </p:txBody>
      </p:sp>
      <p:sp>
        <p:nvSpPr>
          <p:cNvPr id="3" name="Content Placeholder 2"/>
          <p:cNvSpPr>
            <a:spLocks noGrp="1"/>
          </p:cNvSpPr>
          <p:nvPr>
            <p:ph idx="1"/>
          </p:nvPr>
        </p:nvSpPr>
        <p:spPr>
          <a:xfrm>
            <a:off x="1816607" y="1106425"/>
            <a:ext cx="7756017" cy="2642617"/>
          </a:xfrm>
        </p:spPr>
        <p:txBody>
          <a:bodyPr>
            <a:normAutofit/>
          </a:bodyPr>
          <a:lstStyle/>
          <a:p>
            <a:endParaRPr sz="3600" dirty="0"/>
          </a:p>
          <a:p>
            <a:pPr>
              <a:spcAft>
                <a:spcPts val="1000"/>
              </a:spcAft>
              <a:buFont typeface="Wingdings" panose="05000000000000000000" pitchFamily="2" charset="2"/>
              <a:buChar char="ü"/>
              <a:defRPr sz="1800"/>
            </a:pPr>
            <a:r>
              <a:rPr sz="2400" dirty="0"/>
              <a:t>Builds confidence and self-esteem.</a:t>
            </a:r>
          </a:p>
          <a:p>
            <a:pPr>
              <a:spcAft>
                <a:spcPts val="1000"/>
              </a:spcAft>
              <a:buFont typeface="Wingdings" panose="05000000000000000000" pitchFamily="2" charset="2"/>
              <a:buChar char="ü"/>
              <a:defRPr sz="1800"/>
            </a:pPr>
            <a:r>
              <a:rPr sz="2400" dirty="0"/>
              <a:t>Encourages problem-solving and decision-making.</a:t>
            </a:r>
          </a:p>
          <a:p>
            <a:pPr>
              <a:spcAft>
                <a:spcPts val="1000"/>
              </a:spcAft>
              <a:buFont typeface="Wingdings" panose="05000000000000000000" pitchFamily="2" charset="2"/>
              <a:buChar char="ü"/>
              <a:defRPr sz="1800"/>
            </a:pPr>
            <a:r>
              <a:rPr sz="2400" dirty="0"/>
              <a:t>Prepares children for future success</a:t>
            </a:r>
            <a:r>
              <a:rPr lang="en-GB" sz="2400" dirty="0"/>
              <a:t> in Year 7 and beyond</a:t>
            </a:r>
            <a:r>
              <a:rPr sz="2400" dirty="0"/>
              <a:t>.</a:t>
            </a:r>
          </a:p>
        </p:txBody>
      </p:sp>
      <p:pic>
        <p:nvPicPr>
          <p:cNvPr id="5122" name="Picture 2" descr="Home | Independence Primary School">
            <a:extLst>
              <a:ext uri="{FF2B5EF4-FFF2-40B4-BE49-F238E27FC236}">
                <a16:creationId xmlns:a16="http://schemas.microsoft.com/office/drawing/2014/main" id="{D6860B46-12D7-4C37-B00C-6647E024CB0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0072" y="4004754"/>
            <a:ext cx="3438144" cy="257860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Value of the Month - Independence - St Weonards Primary School">
            <a:extLst>
              <a:ext uri="{FF2B5EF4-FFF2-40B4-BE49-F238E27FC236}">
                <a16:creationId xmlns:a16="http://schemas.microsoft.com/office/drawing/2014/main" id="{DA423195-6B98-4953-9656-0092D15EDD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3706" y="4447659"/>
            <a:ext cx="4014214" cy="1692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291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5588" y="-300143"/>
            <a:ext cx="7019779" cy="1856935"/>
          </a:xfrm>
          <a:prstGeom prst="rect">
            <a:avLst/>
          </a:prstGeom>
          <a:noFill/>
        </p:spPr>
        <p:txBody>
          <a:bodyPr wrap="square" rtlCol="0">
            <a:spAutoFit/>
          </a:bodyPr>
          <a:lstStyle/>
          <a:p>
            <a:endParaRPr lang="en-GB" dirty="0"/>
          </a:p>
        </p:txBody>
      </p:sp>
      <p:sp>
        <p:nvSpPr>
          <p:cNvPr id="3" name="TextBox 2"/>
          <p:cNvSpPr txBox="1"/>
          <p:nvPr/>
        </p:nvSpPr>
        <p:spPr>
          <a:xfrm>
            <a:off x="490670" y="0"/>
            <a:ext cx="11596555" cy="5201424"/>
          </a:xfrm>
          <a:prstGeom prst="rect">
            <a:avLst/>
          </a:prstGeom>
          <a:noFill/>
        </p:spPr>
        <p:txBody>
          <a:bodyPr wrap="square" rtlCol="0">
            <a:spAutoFit/>
          </a:bodyPr>
          <a:lstStyle/>
          <a:p>
            <a:r>
              <a:rPr lang="en-US" sz="4400" b="1" u="sng" dirty="0">
                <a:latin typeface="Twinkl Cursive Looped" panose="02000000000000000000" pitchFamily="2" charset="0"/>
              </a:rPr>
              <a:t>Communication and Working together</a:t>
            </a:r>
          </a:p>
          <a:p>
            <a:endParaRPr lang="en-US" sz="3200" dirty="0">
              <a:latin typeface="Twinkl Cursive Looped" panose="02000000000000000000" pitchFamily="2" charset="0"/>
            </a:endParaRPr>
          </a:p>
          <a:p>
            <a:r>
              <a:rPr lang="en-US" sz="3200" dirty="0">
                <a:latin typeface="Twinkl Cursive Looped" panose="02000000000000000000" pitchFamily="2" charset="0"/>
              </a:rPr>
              <a:t>We encourage children to speak to a school adult if they have a concern or problem. We will ensure any worries are dealt with discreetly, fairly and we also have a ‘Ask It Basket’ in the class if they want to discuss something privately. </a:t>
            </a:r>
          </a:p>
          <a:p>
            <a:endParaRPr lang="en-US" sz="3200" dirty="0">
              <a:latin typeface="Twinkl Cursive Looped" panose="02000000000000000000" pitchFamily="2" charset="0"/>
            </a:endParaRPr>
          </a:p>
          <a:p>
            <a:r>
              <a:rPr lang="en-US" sz="3200" dirty="0">
                <a:latin typeface="Twinkl Cursive Looped" panose="02000000000000000000" pitchFamily="2" charset="0"/>
              </a:rPr>
              <a:t>We really need your support to help your child and other children in the class have happy and successful learning days at school.</a:t>
            </a:r>
            <a:endParaRPr lang="en-GB" sz="3200" dirty="0">
              <a:latin typeface="Twinkl Cursive Looped" panose="02000000000000000000" pitchFamily="2" charset="0"/>
            </a:endParaRPr>
          </a:p>
        </p:txBody>
      </p:sp>
    </p:spTree>
    <p:extLst>
      <p:ext uri="{BB962C8B-B14F-4D97-AF65-F5344CB8AC3E}">
        <p14:creationId xmlns:p14="http://schemas.microsoft.com/office/powerpoint/2010/main" val="42247309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34580602"/>
              </p:ext>
            </p:extLst>
          </p:nvPr>
        </p:nvGraphicFramePr>
        <p:xfrm>
          <a:off x="200543" y="771666"/>
          <a:ext cx="11608598" cy="5707194"/>
        </p:xfrm>
        <a:graphic>
          <a:graphicData uri="http://schemas.openxmlformats.org/drawingml/2006/table">
            <a:tbl>
              <a:tblPr firstRow="1" firstCol="1" bandRow="1"/>
              <a:tblGrid>
                <a:gridCol w="2029701">
                  <a:extLst>
                    <a:ext uri="{9D8B030D-6E8A-4147-A177-3AD203B41FA5}">
                      <a16:colId xmlns:a16="http://schemas.microsoft.com/office/drawing/2014/main" val="20000"/>
                    </a:ext>
                  </a:extLst>
                </a:gridCol>
                <a:gridCol w="3813717">
                  <a:extLst>
                    <a:ext uri="{9D8B030D-6E8A-4147-A177-3AD203B41FA5}">
                      <a16:colId xmlns:a16="http://schemas.microsoft.com/office/drawing/2014/main" val="20001"/>
                    </a:ext>
                  </a:extLst>
                </a:gridCol>
                <a:gridCol w="5765180">
                  <a:extLst>
                    <a:ext uri="{9D8B030D-6E8A-4147-A177-3AD203B41FA5}">
                      <a16:colId xmlns:a16="http://schemas.microsoft.com/office/drawing/2014/main" val="20002"/>
                    </a:ext>
                  </a:extLst>
                </a:gridCol>
              </a:tblGrid>
              <a:tr h="530513">
                <a:tc>
                  <a:txBody>
                    <a:bodyPr/>
                    <a:lstStyle/>
                    <a:p>
                      <a:pPr algn="ctr">
                        <a:lnSpc>
                          <a:spcPct val="115000"/>
                        </a:lnSpc>
                        <a:spcAft>
                          <a:spcPts val="0"/>
                        </a:spcAft>
                      </a:pPr>
                      <a:r>
                        <a:rPr lang="en-GB" sz="1600" b="1" u="sng" dirty="0">
                          <a:effectLst/>
                          <a:latin typeface="Twinkl Cursive Looped" panose="02000000000000000000" pitchFamily="2" charset="0"/>
                          <a:ea typeface="Calibri"/>
                          <a:cs typeface="Times New Roman"/>
                        </a:rPr>
                        <a:t>Term</a:t>
                      </a:r>
                      <a:endParaRPr lang="en-GB" sz="1100" b="1" u="sng" dirty="0">
                        <a:effectLst/>
                        <a:latin typeface="Twinkl Cursive Looped" panose="02000000000000000000" pitchFamily="2"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algn="ctr">
                        <a:lnSpc>
                          <a:spcPct val="115000"/>
                        </a:lnSpc>
                        <a:spcAft>
                          <a:spcPts val="0"/>
                        </a:spcAft>
                      </a:pPr>
                      <a:r>
                        <a:rPr lang="en-GB" sz="1600" b="1" u="sng" dirty="0">
                          <a:effectLst/>
                          <a:latin typeface="Twinkl Cursive Looped" panose="02000000000000000000" pitchFamily="2" charset="0"/>
                          <a:ea typeface="Calibri"/>
                          <a:cs typeface="Times New Roman"/>
                        </a:rPr>
                        <a:t>Topic</a:t>
                      </a:r>
                      <a:endParaRPr lang="en-GB" sz="1100" b="1" u="sng" dirty="0">
                        <a:effectLst/>
                        <a:latin typeface="Twinkl Cursive Looped" panose="02000000000000000000" pitchFamily="2"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a:lnSpc>
                          <a:spcPct val="115000"/>
                        </a:lnSpc>
                        <a:spcAft>
                          <a:spcPts val="0"/>
                        </a:spcAft>
                      </a:pPr>
                      <a:r>
                        <a:rPr lang="en-GB" sz="1600" b="1" u="sng" dirty="0">
                          <a:effectLst/>
                          <a:latin typeface="Twinkl Cursive Looped" panose="02000000000000000000" pitchFamily="2" charset="0"/>
                          <a:ea typeface="Calibri"/>
                          <a:cs typeface="Times New Roman"/>
                        </a:rPr>
                        <a:t>Events</a:t>
                      </a:r>
                      <a:r>
                        <a:rPr lang="en-GB" sz="1600" b="0" u="none" dirty="0">
                          <a:effectLst/>
                          <a:latin typeface="Twinkl Cursive Looped" panose="02000000000000000000" pitchFamily="2" charset="0"/>
                          <a:ea typeface="Calibri"/>
                          <a:cs typeface="Times New Roman"/>
                        </a:rPr>
                        <a:t> </a:t>
                      </a:r>
                      <a:endParaRPr lang="en-GB" sz="1000" b="1" u="sng" dirty="0">
                        <a:effectLst/>
                        <a:latin typeface="Twinkl Cursive Looped" panose="02000000000000000000" pitchFamily="2"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extLst>
                  <a:ext uri="{0D108BD9-81ED-4DB2-BD59-A6C34878D82A}">
                    <a16:rowId xmlns:a16="http://schemas.microsoft.com/office/drawing/2014/main" val="10000"/>
                  </a:ext>
                </a:extLst>
              </a:tr>
              <a:tr h="1897620">
                <a:tc>
                  <a:txBody>
                    <a:bodyPr/>
                    <a:lstStyle/>
                    <a:p>
                      <a:pPr algn="ctr">
                        <a:lnSpc>
                          <a:spcPct val="115000"/>
                        </a:lnSpc>
                        <a:spcAft>
                          <a:spcPts val="0"/>
                        </a:spcAft>
                      </a:pPr>
                      <a:r>
                        <a:rPr lang="en-GB" sz="1600" b="1" dirty="0">
                          <a:effectLst/>
                          <a:latin typeface="Twinkl Cursive Looped" panose="02000000000000000000" pitchFamily="2" charset="0"/>
                          <a:ea typeface="Calibri"/>
                          <a:cs typeface="Times New Roman"/>
                        </a:rPr>
                        <a:t>Autumn</a:t>
                      </a:r>
                      <a:endParaRPr lang="en-GB" sz="1100" b="1" dirty="0">
                        <a:effectLst/>
                        <a:latin typeface="Twinkl Cursive Looped" panose="02000000000000000000" pitchFamily="2"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lnSpc>
                          <a:spcPct val="115000"/>
                        </a:lnSpc>
                        <a:spcAft>
                          <a:spcPts val="0"/>
                        </a:spcAft>
                      </a:pPr>
                      <a:r>
                        <a:rPr lang="en-GB" sz="1600" b="1" dirty="0">
                          <a:effectLst/>
                          <a:latin typeface="Twinkl Cursive Looped" panose="02000000000000000000" pitchFamily="2" charset="0"/>
                          <a:ea typeface="Calibri"/>
                          <a:cs typeface="Times New Roman"/>
                        </a:rPr>
                        <a:t>We’ll Meet Again </a:t>
                      </a:r>
                      <a:r>
                        <a:rPr lang="en-GB" sz="1600" dirty="0">
                          <a:effectLst/>
                          <a:latin typeface="Twinkl Cursive Looped" panose="02000000000000000000" pitchFamily="2" charset="0"/>
                          <a:ea typeface="Calibri"/>
                          <a:cs typeface="Times New Roman"/>
                        </a:rPr>
                        <a:t>(WW2)</a:t>
                      </a:r>
                    </a:p>
                    <a:p>
                      <a:pPr algn="ctr">
                        <a:lnSpc>
                          <a:spcPct val="115000"/>
                        </a:lnSpc>
                        <a:spcAft>
                          <a:spcPts val="0"/>
                        </a:spcAft>
                      </a:pPr>
                      <a:r>
                        <a:rPr lang="en-GB" sz="1600" b="1" dirty="0">
                          <a:solidFill>
                            <a:schemeClr val="tx1"/>
                          </a:solidFill>
                          <a:latin typeface="Twinkl Cursive Looped" panose="02000000000000000000" pitchFamily="2" charset="0"/>
                        </a:rPr>
                        <a:t>A Taste </a:t>
                      </a:r>
                      <a:r>
                        <a:rPr lang="en-GB" sz="1600" b="1">
                          <a:solidFill>
                            <a:schemeClr val="tx1"/>
                          </a:solidFill>
                          <a:latin typeface="Twinkl Cursive Looped" panose="02000000000000000000" pitchFamily="2" charset="0"/>
                        </a:rPr>
                        <a:t>of Change</a:t>
                      </a:r>
                      <a:r>
                        <a:rPr lang="en-GB" sz="1600"/>
                        <a:t> (</a:t>
                      </a:r>
                      <a:r>
                        <a:rPr lang="en-GB" sz="1600">
                          <a:latin typeface="Twinkl Cursive Looped" panose="02000000000000000000" pitchFamily="2" charset="0"/>
                        </a:rPr>
                        <a:t>Immigration </a:t>
                      </a:r>
                      <a:r>
                        <a:rPr lang="en-GB" sz="1600" dirty="0">
                          <a:latin typeface="Twinkl Cursive Looped" panose="02000000000000000000" pitchFamily="2" charset="0"/>
                        </a:rPr>
                        <a:t>and </a:t>
                      </a:r>
                      <a:r>
                        <a:rPr lang="en-GB" sz="1600">
                          <a:latin typeface="Twinkl Cursive Looped" panose="02000000000000000000" pitchFamily="2" charset="0"/>
                        </a:rPr>
                        <a:t>the Transformation </a:t>
                      </a:r>
                      <a:r>
                        <a:rPr lang="en-GB" sz="1600" dirty="0">
                          <a:latin typeface="Twinkl Cursive Looped" panose="02000000000000000000" pitchFamily="2" charset="0"/>
                        </a:rPr>
                        <a:t>of British Food from </a:t>
                      </a:r>
                      <a:r>
                        <a:rPr lang="en-GB" sz="1600" baseline="0" dirty="0">
                          <a:effectLst/>
                          <a:latin typeface="Twinkl Cursive Looped" panose="02000000000000000000" pitchFamily="2" charset="0"/>
                          <a:ea typeface="Calibri"/>
                          <a:cs typeface="Times New Roman"/>
                        </a:rPr>
                        <a:t>1945 to 2000)</a:t>
                      </a:r>
                      <a:endParaRPr lang="en-GB" sz="1100" dirty="0">
                        <a:effectLst/>
                        <a:latin typeface="Twinkl Cursive Looped" panose="02000000000000000000" pitchFamily="2"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lnSpc>
                          <a:spcPct val="115000"/>
                        </a:lnSpc>
                        <a:spcAft>
                          <a:spcPts val="0"/>
                        </a:spcAft>
                      </a:pPr>
                      <a:r>
                        <a:rPr lang="en-GB" sz="1600" dirty="0">
                          <a:effectLst/>
                          <a:latin typeface="Twinkl Cursive Looped" panose="02000000000000000000" pitchFamily="2" charset="0"/>
                          <a:ea typeface="Calibri"/>
                          <a:cs typeface="Times New Roman"/>
                        </a:rPr>
                        <a:t>WW2</a:t>
                      </a:r>
                      <a:r>
                        <a:rPr lang="en-GB" sz="1600" baseline="0" dirty="0">
                          <a:effectLst/>
                          <a:latin typeface="Twinkl Cursive Looped" panose="02000000000000000000" pitchFamily="2" charset="0"/>
                          <a:ea typeface="Calibri"/>
                          <a:cs typeface="Times New Roman"/>
                        </a:rPr>
                        <a:t> trip</a:t>
                      </a:r>
                      <a:r>
                        <a:rPr lang="en-GB" sz="1600" dirty="0">
                          <a:effectLst/>
                          <a:latin typeface="Twinkl Cursive Looped" panose="02000000000000000000" pitchFamily="2" charset="0"/>
                          <a:ea typeface="Calibri"/>
                          <a:cs typeface="Times New Roman"/>
                        </a:rPr>
                        <a:t> to Take Shelter in Brighton (</a:t>
                      </a:r>
                      <a:r>
                        <a:rPr lang="en-GB" sz="1600" baseline="0" dirty="0">
                          <a:effectLst/>
                          <a:latin typeface="Twinkl Cursive Looped" panose="02000000000000000000" pitchFamily="2" charset="0"/>
                          <a:ea typeface="Calibri"/>
                          <a:cs typeface="Times New Roman"/>
                        </a:rPr>
                        <a:t>Wednesday 4th</a:t>
                      </a:r>
                      <a:r>
                        <a:rPr lang="en-GB" sz="1600" dirty="0">
                          <a:effectLst/>
                          <a:latin typeface="Twinkl Cursive Looped" panose="02000000000000000000" pitchFamily="2" charset="0"/>
                          <a:ea typeface="Calibri"/>
                          <a:cs typeface="Times New Roman"/>
                        </a:rPr>
                        <a:t> November)</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600" dirty="0">
                          <a:effectLst/>
                          <a:latin typeface="Twinkl Cursive Looped" panose="02000000000000000000" pitchFamily="2" charset="0"/>
                          <a:ea typeface="Calibri"/>
                          <a:cs typeface="Times New Roman"/>
                        </a:rPr>
                        <a:t>VE Day Tea</a:t>
                      </a:r>
                      <a:r>
                        <a:rPr lang="en-GB" sz="1600" baseline="0" dirty="0">
                          <a:effectLst/>
                          <a:latin typeface="Twinkl Cursive Looped" panose="02000000000000000000" pitchFamily="2" charset="0"/>
                          <a:ea typeface="Calibri"/>
                          <a:cs typeface="Times New Roman"/>
                        </a:rPr>
                        <a:t> Party in class (Thursday 5</a:t>
                      </a:r>
                      <a:r>
                        <a:rPr lang="en-GB" sz="1600" baseline="30000" dirty="0">
                          <a:effectLst/>
                          <a:latin typeface="Twinkl Cursive Looped" panose="02000000000000000000" pitchFamily="2" charset="0"/>
                          <a:ea typeface="Calibri"/>
                          <a:cs typeface="Times New Roman"/>
                        </a:rPr>
                        <a:t>th</a:t>
                      </a:r>
                      <a:r>
                        <a:rPr lang="en-GB" sz="1600" baseline="0" dirty="0">
                          <a:effectLst/>
                          <a:latin typeface="Twinkl Cursive Looped" panose="02000000000000000000" pitchFamily="2" charset="0"/>
                          <a:ea typeface="Calibri"/>
                          <a:cs typeface="Times New Roman"/>
                        </a:rPr>
                        <a:t> November)</a:t>
                      </a:r>
                      <a:endParaRPr lang="en-GB" sz="1600" dirty="0">
                        <a:effectLst/>
                        <a:latin typeface="Twinkl Cursive Looped" panose="02000000000000000000" pitchFamily="2" charset="0"/>
                        <a:ea typeface="Calibri"/>
                        <a:cs typeface="Times New Roman"/>
                      </a:endParaRPr>
                    </a:p>
                    <a:p>
                      <a:pPr algn="ctr">
                        <a:lnSpc>
                          <a:spcPct val="115000"/>
                        </a:lnSpc>
                        <a:spcAft>
                          <a:spcPts val="0"/>
                        </a:spcAft>
                      </a:pPr>
                      <a:r>
                        <a:rPr lang="en-GB" sz="1600" dirty="0">
                          <a:effectLst/>
                          <a:latin typeface="Twinkl Cursive Looped" panose="02000000000000000000" pitchFamily="2" charset="0"/>
                          <a:ea typeface="Calibri"/>
                          <a:cs typeface="Times New Roman"/>
                        </a:rPr>
                        <a:t>Bikeability (week beginning 14</a:t>
                      </a:r>
                      <a:r>
                        <a:rPr lang="en-GB" sz="1600" baseline="30000" dirty="0">
                          <a:effectLst/>
                          <a:latin typeface="Twinkl Cursive Looped" panose="02000000000000000000" pitchFamily="2" charset="0"/>
                          <a:ea typeface="Calibri"/>
                          <a:cs typeface="Times New Roman"/>
                        </a:rPr>
                        <a:t>th</a:t>
                      </a:r>
                      <a:r>
                        <a:rPr lang="en-GB" sz="1600" dirty="0">
                          <a:effectLst/>
                          <a:latin typeface="Twinkl Cursive Looped" panose="02000000000000000000" pitchFamily="2" charset="0"/>
                          <a:ea typeface="Calibri"/>
                          <a:cs typeface="Times New Roman"/>
                        </a:rPr>
                        <a:t> September)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extLst>
                  <a:ext uri="{0D108BD9-81ED-4DB2-BD59-A6C34878D82A}">
                    <a16:rowId xmlns:a16="http://schemas.microsoft.com/office/drawing/2014/main" val="10001"/>
                  </a:ext>
                </a:extLst>
              </a:tr>
              <a:tr h="1363999">
                <a:tc>
                  <a:txBody>
                    <a:bodyPr/>
                    <a:lstStyle/>
                    <a:p>
                      <a:pPr algn="ctr">
                        <a:lnSpc>
                          <a:spcPct val="115000"/>
                        </a:lnSpc>
                        <a:spcAft>
                          <a:spcPts val="0"/>
                        </a:spcAft>
                      </a:pPr>
                      <a:r>
                        <a:rPr lang="en-GB" sz="1600" b="1" dirty="0">
                          <a:effectLst/>
                          <a:latin typeface="Twinkl Cursive Looped" panose="02000000000000000000" pitchFamily="2" charset="0"/>
                          <a:ea typeface="Calibri"/>
                          <a:cs typeface="Times New Roman"/>
                        </a:rPr>
                        <a:t>Spring</a:t>
                      </a:r>
                      <a:endParaRPr lang="en-GB" sz="1100" b="1" dirty="0">
                        <a:effectLst/>
                        <a:latin typeface="Twinkl Cursive Looped" panose="02000000000000000000" pitchFamily="2"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6E3BC"/>
                    </a:solidFill>
                  </a:tcPr>
                </a:tc>
                <a:tc>
                  <a:txBody>
                    <a:bodyPr/>
                    <a:lstStyle/>
                    <a:p>
                      <a:pPr algn="ctr">
                        <a:lnSpc>
                          <a:spcPct val="115000"/>
                        </a:lnSpc>
                        <a:spcAft>
                          <a:spcPts val="0"/>
                        </a:spcAft>
                      </a:pPr>
                      <a:r>
                        <a:rPr lang="en-GB" sz="1600" b="1" dirty="0">
                          <a:effectLst/>
                          <a:latin typeface="Twinkl Cursive Looped" panose="02000000000000000000" pitchFamily="2" charset="0"/>
                          <a:ea typeface="Calibri"/>
                          <a:cs typeface="Times New Roman"/>
                        </a:rPr>
                        <a:t>On the Edge</a:t>
                      </a:r>
                      <a:endParaRPr lang="en-GB" sz="1100" b="1" dirty="0">
                        <a:effectLst/>
                        <a:latin typeface="Twinkl Cursive Looped" panose="02000000000000000000" pitchFamily="2" charset="0"/>
                        <a:ea typeface="Calibri"/>
                        <a:cs typeface="Times New Roman"/>
                      </a:endParaRPr>
                    </a:p>
                    <a:p>
                      <a:pPr algn="ctr">
                        <a:lnSpc>
                          <a:spcPct val="115000"/>
                        </a:lnSpc>
                        <a:spcAft>
                          <a:spcPts val="0"/>
                        </a:spcAft>
                      </a:pPr>
                      <a:r>
                        <a:rPr lang="en-GB" sz="1600" dirty="0">
                          <a:effectLst/>
                          <a:latin typeface="Twinkl Cursive Looped" panose="02000000000000000000" pitchFamily="2" charset="0"/>
                          <a:ea typeface="Calibri"/>
                          <a:cs typeface="Times New Roman"/>
                        </a:rPr>
                        <a:t>(Survival, Mountains and Evolution)</a:t>
                      </a:r>
                      <a:endParaRPr lang="en-GB" sz="1100" dirty="0">
                        <a:effectLst/>
                        <a:latin typeface="Twinkl Cursive Looped" panose="02000000000000000000" pitchFamily="2"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6E3BC"/>
                    </a:solidFill>
                  </a:tcPr>
                </a:tc>
                <a:tc>
                  <a:txBody>
                    <a:bodyPr/>
                    <a:lstStyle/>
                    <a:p>
                      <a:pPr algn="ctr">
                        <a:lnSpc>
                          <a:spcPct val="115000"/>
                        </a:lnSpc>
                        <a:spcAft>
                          <a:spcPts val="0"/>
                        </a:spcAft>
                      </a:pPr>
                      <a:r>
                        <a:rPr lang="en-GB" sz="1600" dirty="0">
                          <a:effectLst/>
                          <a:latin typeface="Twinkl Cursive Looped" panose="02000000000000000000" pitchFamily="2" charset="0"/>
                          <a:ea typeface="Calibri"/>
                          <a:cs typeface="Times New Roman"/>
                        </a:rPr>
                        <a:t>Residential: </a:t>
                      </a:r>
                    </a:p>
                    <a:p>
                      <a:pPr algn="ctr">
                        <a:lnSpc>
                          <a:spcPct val="115000"/>
                        </a:lnSpc>
                        <a:spcAft>
                          <a:spcPts val="0"/>
                        </a:spcAft>
                      </a:pPr>
                      <a:r>
                        <a:rPr lang="en-GB" sz="1600" dirty="0"/>
                        <a:t>MONDAY 15</a:t>
                      </a:r>
                      <a:r>
                        <a:rPr lang="en-GB" sz="1600" baseline="30000" dirty="0"/>
                        <a:t>th</a:t>
                      </a:r>
                      <a:r>
                        <a:rPr lang="en-GB" sz="1600" baseline="0" dirty="0"/>
                        <a:t> </a:t>
                      </a:r>
                      <a:r>
                        <a:rPr lang="en-GB" sz="1600" dirty="0"/>
                        <a:t>MARCH – FRIDAY 19th MARCH 2027</a:t>
                      </a:r>
                    </a:p>
                    <a:p>
                      <a:pPr algn="ctr">
                        <a:lnSpc>
                          <a:spcPct val="115000"/>
                        </a:lnSpc>
                        <a:spcAft>
                          <a:spcPts val="0"/>
                        </a:spcAft>
                      </a:pPr>
                      <a:r>
                        <a:rPr lang="en-GB" sz="1600" dirty="0">
                          <a:effectLst/>
                          <a:latin typeface="Twinkl Cursive Looped" panose="02000000000000000000" pitchFamily="2" charset="0"/>
                          <a:ea typeface="Calibri"/>
                          <a:cs typeface="Times New Roman"/>
                        </a:rPr>
                        <a:t>Bowles Outdoor Centre </a:t>
                      </a:r>
                      <a:endParaRPr lang="en-GB" sz="1100" dirty="0">
                        <a:effectLst/>
                        <a:latin typeface="Twinkl Cursive Looped" panose="02000000000000000000" pitchFamily="2"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6E3BC"/>
                    </a:solidFill>
                  </a:tcPr>
                </a:tc>
                <a:extLst>
                  <a:ext uri="{0D108BD9-81ED-4DB2-BD59-A6C34878D82A}">
                    <a16:rowId xmlns:a16="http://schemas.microsoft.com/office/drawing/2014/main" val="10002"/>
                  </a:ext>
                </a:extLst>
              </a:tr>
              <a:tr h="1915062">
                <a:tc>
                  <a:txBody>
                    <a:bodyPr/>
                    <a:lstStyle/>
                    <a:p>
                      <a:pPr algn="ctr">
                        <a:lnSpc>
                          <a:spcPct val="115000"/>
                        </a:lnSpc>
                        <a:spcAft>
                          <a:spcPts val="0"/>
                        </a:spcAft>
                      </a:pPr>
                      <a:r>
                        <a:rPr lang="en-GB" sz="1600" b="1" dirty="0">
                          <a:effectLst/>
                          <a:latin typeface="Twinkl Cursive Looped" panose="02000000000000000000" pitchFamily="2" charset="0"/>
                          <a:ea typeface="Calibri"/>
                          <a:cs typeface="Times New Roman"/>
                        </a:rPr>
                        <a:t>Summer</a:t>
                      </a:r>
                      <a:endParaRPr lang="en-GB" sz="1100" b="1" dirty="0">
                        <a:effectLst/>
                        <a:latin typeface="Twinkl Cursive Looped" panose="02000000000000000000" pitchFamily="2"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15000"/>
                        </a:lnSpc>
                        <a:spcAft>
                          <a:spcPts val="0"/>
                        </a:spcAft>
                      </a:pPr>
                      <a:endParaRPr lang="en-GB" sz="1600" dirty="0">
                        <a:effectLst/>
                        <a:latin typeface="Twinkl Cursive Looped" panose="02000000000000000000" pitchFamily="2" charset="0"/>
                        <a:ea typeface="Calibri"/>
                        <a:cs typeface="Times New Roman"/>
                      </a:endParaRPr>
                    </a:p>
                    <a:p>
                      <a:pPr algn="ctr">
                        <a:lnSpc>
                          <a:spcPct val="115000"/>
                        </a:lnSpc>
                        <a:spcAft>
                          <a:spcPts val="0"/>
                        </a:spcAft>
                      </a:pPr>
                      <a:r>
                        <a:rPr lang="en-US" sz="1600" b="1" dirty="0">
                          <a:effectLst/>
                          <a:latin typeface="Twinkl Cursive Looped" panose="02000000000000000000" pitchFamily="2" charset="0"/>
                          <a:ea typeface="Calibri"/>
                          <a:cs typeface="Times New Roman"/>
                        </a:rPr>
                        <a:t>Groovy</a:t>
                      </a:r>
                      <a:r>
                        <a:rPr lang="en-US" sz="1600" b="1" baseline="0" dirty="0">
                          <a:effectLst/>
                          <a:latin typeface="Twinkl Cursive Looped" panose="02000000000000000000" pitchFamily="2" charset="0"/>
                          <a:ea typeface="Calibri"/>
                          <a:cs typeface="Times New Roman"/>
                        </a:rPr>
                        <a:t> Greeks</a:t>
                      </a:r>
                    </a:p>
                    <a:p>
                      <a:pPr algn="ctr">
                        <a:lnSpc>
                          <a:spcPct val="115000"/>
                        </a:lnSpc>
                        <a:spcAft>
                          <a:spcPts val="0"/>
                        </a:spcAft>
                      </a:pPr>
                      <a:r>
                        <a:rPr lang="en-US" sz="1600" baseline="0" dirty="0">
                          <a:effectLst/>
                          <a:latin typeface="Twinkl Cursive Looped" panose="02000000000000000000" pitchFamily="2" charset="0"/>
                          <a:ea typeface="Calibri"/>
                          <a:cs typeface="Times New Roman"/>
                        </a:rPr>
                        <a:t>(Historical topic looking at Ancient Greek civilization and its impact)</a:t>
                      </a:r>
                      <a:endParaRPr lang="en-US" sz="1600" dirty="0">
                        <a:effectLst/>
                        <a:latin typeface="Twinkl Cursive Looped" panose="02000000000000000000" pitchFamily="2"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15000"/>
                        </a:lnSpc>
                        <a:spcAft>
                          <a:spcPts val="0"/>
                        </a:spcAft>
                      </a:pPr>
                      <a:endParaRPr lang="en-GB" sz="1600" dirty="0">
                        <a:effectLst/>
                        <a:latin typeface="Twinkl Cursive Looped" panose="02000000000000000000" pitchFamily="2" charset="0"/>
                        <a:ea typeface="Calibri"/>
                        <a:cs typeface="Times New Roman"/>
                      </a:endParaRPr>
                    </a:p>
                    <a:p>
                      <a:pPr algn="ctr">
                        <a:lnSpc>
                          <a:spcPct val="115000"/>
                        </a:lnSpc>
                        <a:spcAft>
                          <a:spcPts val="0"/>
                        </a:spcAft>
                      </a:pPr>
                      <a:r>
                        <a:rPr lang="en-GB" sz="1600" dirty="0">
                          <a:effectLst/>
                          <a:latin typeface="Twinkl Cursive Looped" panose="02000000000000000000" pitchFamily="2" charset="0"/>
                          <a:ea typeface="Calibri"/>
                          <a:cs typeface="Times New Roman"/>
                        </a:rPr>
                        <a:t>End</a:t>
                      </a:r>
                      <a:r>
                        <a:rPr lang="en-GB" sz="1600" baseline="0" dirty="0">
                          <a:effectLst/>
                          <a:latin typeface="Twinkl Cursive Looped" panose="02000000000000000000" pitchFamily="2" charset="0"/>
                          <a:ea typeface="Calibri"/>
                          <a:cs typeface="Times New Roman"/>
                        </a:rPr>
                        <a:t> of year production</a:t>
                      </a:r>
                    </a:p>
                    <a:p>
                      <a:pPr algn="ctr">
                        <a:lnSpc>
                          <a:spcPct val="115000"/>
                        </a:lnSpc>
                        <a:spcAft>
                          <a:spcPts val="0"/>
                        </a:spcAft>
                      </a:pPr>
                      <a:r>
                        <a:rPr lang="en-GB" sz="1600" baseline="0" dirty="0">
                          <a:effectLst/>
                          <a:latin typeface="Twinkl Cursive Looped" panose="02000000000000000000" pitchFamily="2" charset="0"/>
                          <a:ea typeface="Calibri"/>
                          <a:cs typeface="Times New Roman"/>
                        </a:rPr>
                        <a:t>Currently Monday 12</a:t>
                      </a:r>
                      <a:r>
                        <a:rPr lang="en-GB" sz="1600" baseline="30000" dirty="0">
                          <a:effectLst/>
                          <a:latin typeface="Twinkl Cursive Looped" panose="02000000000000000000" pitchFamily="2" charset="0"/>
                          <a:ea typeface="Calibri"/>
                          <a:cs typeface="Times New Roman"/>
                        </a:rPr>
                        <a:t>th</a:t>
                      </a:r>
                      <a:r>
                        <a:rPr lang="en-GB" sz="1600" baseline="0" dirty="0">
                          <a:effectLst/>
                          <a:latin typeface="Twinkl Cursive Looped" panose="02000000000000000000" pitchFamily="2" charset="0"/>
                          <a:ea typeface="Calibri"/>
                          <a:cs typeface="Times New Roman"/>
                        </a:rPr>
                        <a:t> July and Tuesday 13</a:t>
                      </a:r>
                      <a:r>
                        <a:rPr lang="en-GB" sz="1600" baseline="30000" dirty="0">
                          <a:effectLst/>
                          <a:latin typeface="Twinkl Cursive Looped" panose="02000000000000000000" pitchFamily="2" charset="0"/>
                          <a:ea typeface="Calibri"/>
                          <a:cs typeface="Times New Roman"/>
                        </a:rPr>
                        <a:t>th</a:t>
                      </a:r>
                      <a:r>
                        <a:rPr lang="en-GB" sz="1600" baseline="0" dirty="0">
                          <a:effectLst/>
                          <a:latin typeface="Twinkl Cursive Looped" panose="02000000000000000000" pitchFamily="2" charset="0"/>
                          <a:ea typeface="Calibri"/>
                          <a:cs typeface="Times New Roman"/>
                        </a:rPr>
                        <a:t> July 2027</a:t>
                      </a:r>
                      <a:endParaRPr lang="en-GB" sz="1600" dirty="0">
                        <a:effectLst/>
                        <a:latin typeface="Twinkl Cursive Looped" panose="02000000000000000000" pitchFamily="2"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bl>
          </a:graphicData>
        </a:graphic>
      </p:graphicFrame>
      <p:sp>
        <p:nvSpPr>
          <p:cNvPr id="3" name="TextBox 2"/>
          <p:cNvSpPr txBox="1"/>
          <p:nvPr/>
        </p:nvSpPr>
        <p:spPr>
          <a:xfrm>
            <a:off x="342337" y="0"/>
            <a:ext cx="4826962" cy="769441"/>
          </a:xfrm>
          <a:prstGeom prst="rect">
            <a:avLst/>
          </a:prstGeom>
          <a:noFill/>
        </p:spPr>
        <p:txBody>
          <a:bodyPr wrap="none" rtlCol="0">
            <a:spAutoFit/>
          </a:bodyPr>
          <a:lstStyle/>
          <a:p>
            <a:r>
              <a:rPr lang="en-GB" sz="4400" b="1" u="sng" dirty="0">
                <a:latin typeface="Twinkl Cursive Looped" panose="02000000000000000000" pitchFamily="2" charset="0"/>
              </a:rPr>
              <a:t>Topics and Events</a:t>
            </a:r>
          </a:p>
        </p:txBody>
      </p:sp>
    </p:spTree>
    <p:extLst>
      <p:ext uri="{BB962C8B-B14F-4D97-AF65-F5344CB8AC3E}">
        <p14:creationId xmlns:p14="http://schemas.microsoft.com/office/powerpoint/2010/main" val="760626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6238" y="0"/>
            <a:ext cx="7427762" cy="646331"/>
          </a:xfrm>
          <a:prstGeom prst="rect">
            <a:avLst/>
          </a:prstGeom>
          <a:noFill/>
        </p:spPr>
        <p:txBody>
          <a:bodyPr wrap="square" rtlCol="0">
            <a:spAutoFit/>
          </a:bodyPr>
          <a:lstStyle/>
          <a:p>
            <a:pPr algn="ctr"/>
            <a:r>
              <a:rPr lang="en-US" sz="3600" b="1" u="sng" dirty="0">
                <a:latin typeface="Twinkl Cursive Looped" panose="02000000000000000000" pitchFamily="2" charset="0"/>
              </a:rPr>
              <a:t>National Curriculum Tests</a:t>
            </a:r>
            <a:endParaRPr lang="en-GB" sz="3600" b="1" u="sng" dirty="0">
              <a:latin typeface="Twinkl Cursive Looped" panose="02000000000000000000" pitchFamily="2" charset="0"/>
            </a:endParaRPr>
          </a:p>
        </p:txBody>
      </p:sp>
      <p:sp>
        <p:nvSpPr>
          <p:cNvPr id="3" name="TextBox 2"/>
          <p:cNvSpPr txBox="1"/>
          <p:nvPr/>
        </p:nvSpPr>
        <p:spPr>
          <a:xfrm>
            <a:off x="630388" y="603678"/>
            <a:ext cx="10988455" cy="954107"/>
          </a:xfrm>
          <a:prstGeom prst="rect">
            <a:avLst/>
          </a:prstGeom>
          <a:solidFill>
            <a:schemeClr val="accent4"/>
          </a:solidFill>
          <a:ln w="28575">
            <a:solidFill>
              <a:schemeClr val="tx1"/>
            </a:solidFill>
          </a:ln>
        </p:spPr>
        <p:txBody>
          <a:bodyPr wrap="square" rtlCol="0">
            <a:spAutoFit/>
          </a:bodyPr>
          <a:lstStyle/>
          <a:p>
            <a:pPr algn="ctr"/>
            <a:r>
              <a:rPr lang="en-GB" sz="2800" dirty="0"/>
              <a:t>The end of Key Stage 2 Standard Assessment Tests (SATs) are timetabled from </a:t>
            </a:r>
            <a:r>
              <a:rPr lang="en-GB" sz="2800" b="1" u="sng" dirty="0"/>
              <a:t>Monday 10</a:t>
            </a:r>
            <a:r>
              <a:rPr lang="en-GB" sz="2800" b="1" u="sng" baseline="30000" dirty="0"/>
              <a:t>th</a:t>
            </a:r>
            <a:r>
              <a:rPr lang="en-GB" sz="2800" b="1" u="sng" dirty="0"/>
              <a:t> May to Thursday 13</a:t>
            </a:r>
            <a:r>
              <a:rPr lang="en-GB" sz="2800" b="1" u="sng" baseline="30000" dirty="0"/>
              <a:t>th</a:t>
            </a:r>
            <a:r>
              <a:rPr lang="en-GB" sz="2800" b="1" u="sng" dirty="0"/>
              <a:t> May 2027</a:t>
            </a:r>
          </a:p>
        </p:txBody>
      </p:sp>
      <p:sp>
        <p:nvSpPr>
          <p:cNvPr id="4" name="Title 1"/>
          <p:cNvSpPr txBox="1">
            <a:spLocks/>
          </p:cNvSpPr>
          <p:nvPr/>
        </p:nvSpPr>
        <p:spPr>
          <a:xfrm>
            <a:off x="306462" y="2032280"/>
            <a:ext cx="11485488" cy="4492345"/>
          </a:xfrm>
          <a:prstGeom prst="rect">
            <a:avLst/>
          </a:prstGeom>
        </p:spPr>
        <p:txBody>
          <a:bodyPr vert="horz" lIns="91440" tIns="45720" rIns="91440" bIns="45720" rtlCol="0" anchor="ctr">
            <a:normAutofit fontScale="3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dirty="0">
                <a:latin typeface="Twinkl Cursive Looped" panose="02000000000000000000" pitchFamily="2" charset="0"/>
              </a:rPr>
            </a:br>
            <a:r>
              <a:rPr lang="en-GB" sz="6200" dirty="0">
                <a:latin typeface="Twinkl Cursive Looped" panose="02000000000000000000" pitchFamily="2" charset="0"/>
                <a:ea typeface="Tahoma" panose="020B0604030504040204" pitchFamily="34" charset="0"/>
                <a:cs typeface="Arial" panose="020B0604020202020204" pitchFamily="34" charset="0"/>
              </a:rPr>
              <a:t>Monday: Grammar, Punctuation and Spelling</a:t>
            </a:r>
          </a:p>
          <a:p>
            <a:endParaRPr lang="en-US" sz="6200" dirty="0">
              <a:latin typeface="Twinkl Cursive Looped" panose="02000000000000000000" pitchFamily="2" charset="0"/>
            </a:endParaRPr>
          </a:p>
          <a:p>
            <a:r>
              <a:rPr lang="en-GB" sz="6200" dirty="0">
                <a:latin typeface="Twinkl Cursive Looped" panose="02000000000000000000" pitchFamily="2" charset="0"/>
                <a:ea typeface="Tahoma" panose="020B0604030504040204" pitchFamily="34" charset="0"/>
                <a:cs typeface="Arial" panose="020B0604020202020204" pitchFamily="34" charset="0"/>
              </a:rPr>
              <a:t>Tuesday: Reading</a:t>
            </a:r>
          </a:p>
          <a:p>
            <a:br>
              <a:rPr lang="en-GB" sz="6200" dirty="0">
                <a:latin typeface="Twinkl Cursive Looped" panose="02000000000000000000" pitchFamily="2" charset="0"/>
                <a:ea typeface="Tahoma" panose="020B0604030504040204" pitchFamily="34" charset="0"/>
                <a:cs typeface="Arial" panose="020B0604020202020204" pitchFamily="34" charset="0"/>
              </a:rPr>
            </a:br>
            <a:r>
              <a:rPr lang="en-GB" sz="6200" dirty="0">
                <a:latin typeface="Twinkl Cursive Looped" panose="02000000000000000000" pitchFamily="2" charset="0"/>
                <a:ea typeface="Tahoma" panose="020B0604030504040204" pitchFamily="34" charset="0"/>
                <a:cs typeface="Arial" panose="020B0604020202020204" pitchFamily="34" charset="0"/>
              </a:rPr>
              <a:t>Wednesday: Maths: Paper 1 - Arithmetic and Paper 2 -  Reasoning</a:t>
            </a:r>
          </a:p>
          <a:p>
            <a:br>
              <a:rPr lang="en-GB" sz="6200" dirty="0">
                <a:latin typeface="Twinkl Cursive Looped" panose="02000000000000000000" pitchFamily="2" charset="0"/>
                <a:ea typeface="Tahoma" panose="020B0604030504040204" pitchFamily="34" charset="0"/>
                <a:cs typeface="Arial" panose="020B0604020202020204" pitchFamily="34" charset="0"/>
              </a:rPr>
            </a:br>
            <a:r>
              <a:rPr lang="en-GB" sz="6200" dirty="0">
                <a:latin typeface="Twinkl Cursive Looped" panose="02000000000000000000" pitchFamily="2" charset="0"/>
                <a:ea typeface="Tahoma" panose="020B0604030504040204" pitchFamily="34" charset="0"/>
                <a:cs typeface="Arial" panose="020B0604020202020204" pitchFamily="34" charset="0"/>
              </a:rPr>
              <a:t>Thursday: Maths: Paper 3 – reasoning</a:t>
            </a:r>
          </a:p>
          <a:p>
            <a:endParaRPr lang="en-GB" sz="6200" dirty="0">
              <a:latin typeface="Twinkl Cursive Looped" panose="02000000000000000000" pitchFamily="2" charset="0"/>
            </a:endParaRPr>
          </a:p>
          <a:p>
            <a:endParaRPr lang="en-US" sz="6200" dirty="0">
              <a:latin typeface="Twinkl Cursive Looped" panose="02000000000000000000" pitchFamily="2" charset="0"/>
              <a:cs typeface="Arial" panose="020B0604020202020204" pitchFamily="34" charset="0"/>
            </a:endParaRPr>
          </a:p>
          <a:p>
            <a:r>
              <a:rPr lang="en-US" sz="6200" dirty="0">
                <a:latin typeface="Twinkl Cursive Looped" panose="02000000000000000000" pitchFamily="2" charset="0"/>
                <a:cs typeface="Arial" panose="020B0604020202020204" pitchFamily="34" charset="0"/>
              </a:rPr>
              <a:t>These tests assess all Grammar, </a:t>
            </a:r>
            <a:r>
              <a:rPr lang="en-US" sz="6200" dirty="0" err="1">
                <a:latin typeface="Twinkl Cursive Looped" panose="02000000000000000000" pitchFamily="2" charset="0"/>
                <a:cs typeface="Arial" panose="020B0604020202020204" pitchFamily="34" charset="0"/>
              </a:rPr>
              <a:t>Maths</a:t>
            </a:r>
            <a:r>
              <a:rPr lang="en-US" sz="6200" dirty="0">
                <a:latin typeface="Twinkl Cursive Looped" panose="02000000000000000000" pitchFamily="2" charset="0"/>
                <a:cs typeface="Arial" panose="020B0604020202020204" pitchFamily="34" charset="0"/>
              </a:rPr>
              <a:t> and Reading with no teacher assessment. Children will be given a scaled score which shows whether they are:</a:t>
            </a:r>
          </a:p>
          <a:p>
            <a:endParaRPr lang="en-US" sz="6200" b="1" dirty="0">
              <a:latin typeface="Twinkl Cursive Looped" panose="02000000000000000000" pitchFamily="2" charset="0"/>
              <a:cs typeface="Arial" panose="020B0604020202020204" pitchFamily="34" charset="0"/>
            </a:endParaRPr>
          </a:p>
          <a:p>
            <a:r>
              <a:rPr lang="en-US" sz="6200" b="1" dirty="0">
                <a:latin typeface="Twinkl Cursive Looped" panose="02000000000000000000" pitchFamily="2" charset="0"/>
                <a:cs typeface="Arial" panose="020B0604020202020204" pitchFamily="34" charset="0"/>
              </a:rPr>
              <a:t>Working Towards the Expected Standard for their age (scaled score of 80-99)</a:t>
            </a:r>
          </a:p>
          <a:p>
            <a:endParaRPr lang="en-US" sz="6200" b="1" dirty="0">
              <a:latin typeface="Twinkl Cursive Looped" panose="02000000000000000000" pitchFamily="2" charset="0"/>
              <a:cs typeface="Arial" panose="020B0604020202020204" pitchFamily="34" charset="0"/>
            </a:endParaRPr>
          </a:p>
          <a:p>
            <a:r>
              <a:rPr lang="en-US" sz="6200" b="1" dirty="0">
                <a:latin typeface="Twinkl Cursive Looped" panose="02000000000000000000" pitchFamily="2" charset="0"/>
                <a:cs typeface="Arial" panose="020B0604020202020204" pitchFamily="34" charset="0"/>
              </a:rPr>
              <a:t>Working at the Expected Standard for their age (scaled score of 100-109)</a:t>
            </a:r>
          </a:p>
          <a:p>
            <a:endParaRPr lang="en-US" sz="6200" b="1" dirty="0">
              <a:latin typeface="Twinkl Cursive Looped" panose="02000000000000000000" pitchFamily="2" charset="0"/>
              <a:cs typeface="Arial" panose="020B0604020202020204" pitchFamily="34" charset="0"/>
            </a:endParaRPr>
          </a:p>
          <a:p>
            <a:r>
              <a:rPr lang="en-US" sz="6200" b="1" dirty="0">
                <a:latin typeface="Twinkl Cursive Looped" panose="02000000000000000000" pitchFamily="2" charset="0"/>
                <a:cs typeface="Arial" panose="020B0604020202020204" pitchFamily="34" charset="0"/>
              </a:rPr>
              <a:t>Working Above the Expected Standard for their age (scaled score of 110-120)</a:t>
            </a:r>
            <a:endParaRPr lang="en-GB" sz="6200" b="1" dirty="0">
              <a:latin typeface="Twinkl Cursive Looped" panose="02000000000000000000" pitchFamily="2" charset="0"/>
              <a:cs typeface="Arial" panose="020B0604020202020204" pitchFamily="34" charset="0"/>
            </a:endParaRPr>
          </a:p>
          <a:p>
            <a:endParaRPr lang="en-US" dirty="0"/>
          </a:p>
        </p:txBody>
      </p:sp>
      <p:sp>
        <p:nvSpPr>
          <p:cNvPr id="5" name="TextBox 4"/>
          <p:cNvSpPr txBox="1"/>
          <p:nvPr/>
        </p:nvSpPr>
        <p:spPr>
          <a:xfrm>
            <a:off x="115962" y="1632170"/>
            <a:ext cx="12076038" cy="400110"/>
          </a:xfrm>
          <a:prstGeom prst="rect">
            <a:avLst/>
          </a:prstGeom>
          <a:noFill/>
        </p:spPr>
        <p:txBody>
          <a:bodyPr wrap="square" rtlCol="0">
            <a:spAutoFit/>
          </a:bodyPr>
          <a:lstStyle/>
          <a:p>
            <a:r>
              <a:rPr lang="en-GB" sz="2000" b="1" dirty="0">
                <a:latin typeface="Twinkl Cursive Looped" panose="02000000000000000000" pitchFamily="2" charset="0"/>
              </a:rPr>
              <a:t>Below is the timetable for the 2026 KS2 SATs which the 600,000 Year 6 children in England will take.</a:t>
            </a:r>
          </a:p>
        </p:txBody>
      </p:sp>
    </p:spTree>
    <p:extLst>
      <p:ext uri="{BB962C8B-B14F-4D97-AF65-F5344CB8AC3E}">
        <p14:creationId xmlns:p14="http://schemas.microsoft.com/office/powerpoint/2010/main" val="931494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animEffect transition="in" filter="fade">
                                      <p:cBhvr>
                                        <p:cTn id="21"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1306" y="1333150"/>
            <a:ext cx="8219567" cy="5524850"/>
          </a:xfrm>
          <a:prstGeom prst="rect">
            <a:avLst/>
          </a:prstGeom>
        </p:spPr>
      </p:pic>
      <p:sp>
        <p:nvSpPr>
          <p:cNvPr id="3" name="Rectangle 2"/>
          <p:cNvSpPr/>
          <p:nvPr/>
        </p:nvSpPr>
        <p:spPr>
          <a:xfrm>
            <a:off x="239730" y="517542"/>
            <a:ext cx="11952270" cy="707886"/>
          </a:xfrm>
          <a:prstGeom prst="rect">
            <a:avLst/>
          </a:prstGeom>
        </p:spPr>
        <p:txBody>
          <a:bodyPr wrap="square">
            <a:spAutoFit/>
          </a:bodyPr>
          <a:lstStyle/>
          <a:p>
            <a:r>
              <a:rPr lang="en-GB" sz="2000" b="1" dirty="0">
                <a:latin typeface="Twinkl Cursive Looped" panose="02000000000000000000" pitchFamily="2" charset="0"/>
                <a:cs typeface="Arial" panose="020B0604020202020204" pitchFamily="34" charset="0"/>
              </a:rPr>
              <a:t>Here is an example of the criteria for a Year 6 child working at the expected level from the 2019 guidance.</a:t>
            </a:r>
          </a:p>
        </p:txBody>
      </p:sp>
      <p:sp>
        <p:nvSpPr>
          <p:cNvPr id="5" name="TextBox 4">
            <a:extLst>
              <a:ext uri="{FF2B5EF4-FFF2-40B4-BE49-F238E27FC236}">
                <a16:creationId xmlns:a16="http://schemas.microsoft.com/office/drawing/2014/main" id="{59FF79C0-F9DC-4414-9DE6-E870F6882510}"/>
              </a:ext>
            </a:extLst>
          </p:cNvPr>
          <p:cNvSpPr txBox="1"/>
          <p:nvPr/>
        </p:nvSpPr>
        <p:spPr>
          <a:xfrm>
            <a:off x="314325" y="9711"/>
            <a:ext cx="10991850" cy="400110"/>
          </a:xfrm>
          <a:prstGeom prst="rect">
            <a:avLst/>
          </a:prstGeom>
          <a:noFill/>
        </p:spPr>
        <p:txBody>
          <a:bodyPr wrap="square">
            <a:spAutoFit/>
          </a:bodyPr>
          <a:lstStyle/>
          <a:p>
            <a:r>
              <a:rPr lang="en-GB" sz="2000" b="1" dirty="0">
                <a:latin typeface="Twinkl Cursive Looped" panose="02000000000000000000" pitchFamily="2" charset="0"/>
                <a:cs typeface="Arial" panose="020B0604020202020204" pitchFamily="34" charset="0"/>
              </a:rPr>
              <a:t>Writing and Science is Teacher/Headteacher assessed and locally moderated</a:t>
            </a:r>
            <a:r>
              <a:rPr lang="en-GB" sz="1800" b="1" dirty="0">
                <a:latin typeface="Twinkl Cursive Looped" panose="02000000000000000000" pitchFamily="2" charset="0"/>
                <a:cs typeface="Arial" panose="020B0604020202020204" pitchFamily="34" charset="0"/>
              </a:rPr>
              <a:t>.</a:t>
            </a:r>
            <a:endParaRPr lang="en-GB" dirty="0"/>
          </a:p>
        </p:txBody>
      </p:sp>
    </p:spTree>
    <p:extLst>
      <p:ext uri="{BB962C8B-B14F-4D97-AF65-F5344CB8AC3E}">
        <p14:creationId xmlns:p14="http://schemas.microsoft.com/office/powerpoint/2010/main" val="27886202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37CDA6-563B-4B19-ADBE-C68D8581BD1E}"/>
              </a:ext>
            </a:extLst>
          </p:cNvPr>
          <p:cNvPicPr/>
          <p:nvPr/>
        </p:nvPicPr>
        <p:blipFill>
          <a:blip r:embed="rId2">
            <a:extLst>
              <a:ext uri="{28A0092B-C50C-407E-A947-70E740481C1C}">
                <a14:useLocalDpi xmlns:a14="http://schemas.microsoft.com/office/drawing/2010/main" val="0"/>
              </a:ext>
            </a:extLst>
          </a:blip>
          <a:stretch>
            <a:fillRect/>
          </a:stretch>
        </p:blipFill>
        <p:spPr>
          <a:xfrm>
            <a:off x="1196340" y="124777"/>
            <a:ext cx="3345180" cy="2760345"/>
          </a:xfrm>
          <a:prstGeom prst="rect">
            <a:avLst/>
          </a:prstGeom>
        </p:spPr>
      </p:pic>
      <p:pic>
        <p:nvPicPr>
          <p:cNvPr id="3" name="Picture 2">
            <a:extLst>
              <a:ext uri="{FF2B5EF4-FFF2-40B4-BE49-F238E27FC236}">
                <a16:creationId xmlns:a16="http://schemas.microsoft.com/office/drawing/2014/main" id="{8C81A3C8-8F86-4B0F-9238-4980D16152A0}"/>
              </a:ext>
            </a:extLst>
          </p:cNvPr>
          <p:cNvPicPr/>
          <p:nvPr/>
        </p:nvPicPr>
        <p:blipFill>
          <a:blip r:embed="rId3">
            <a:extLst>
              <a:ext uri="{28A0092B-C50C-407E-A947-70E740481C1C}">
                <a14:useLocalDpi xmlns:a14="http://schemas.microsoft.com/office/drawing/2010/main" val="0"/>
              </a:ext>
            </a:extLst>
          </a:blip>
          <a:stretch>
            <a:fillRect/>
          </a:stretch>
        </p:blipFill>
        <p:spPr>
          <a:xfrm>
            <a:off x="1285875" y="3008947"/>
            <a:ext cx="3166110" cy="1541145"/>
          </a:xfrm>
          <a:prstGeom prst="rect">
            <a:avLst/>
          </a:prstGeom>
        </p:spPr>
      </p:pic>
      <p:pic>
        <p:nvPicPr>
          <p:cNvPr id="4" name="Picture 3">
            <a:extLst>
              <a:ext uri="{FF2B5EF4-FFF2-40B4-BE49-F238E27FC236}">
                <a16:creationId xmlns:a16="http://schemas.microsoft.com/office/drawing/2014/main" id="{28DCCBAA-9FD1-406B-9F10-867C0E49867A}"/>
              </a:ext>
            </a:extLst>
          </p:cNvPr>
          <p:cNvPicPr/>
          <p:nvPr/>
        </p:nvPicPr>
        <p:blipFill>
          <a:blip r:embed="rId4">
            <a:extLst>
              <a:ext uri="{28A0092B-C50C-407E-A947-70E740481C1C}">
                <a14:useLocalDpi xmlns:a14="http://schemas.microsoft.com/office/drawing/2010/main" val="0"/>
              </a:ext>
            </a:extLst>
          </a:blip>
          <a:stretch>
            <a:fillRect/>
          </a:stretch>
        </p:blipFill>
        <p:spPr>
          <a:xfrm>
            <a:off x="5515925" y="2885122"/>
            <a:ext cx="3756661" cy="1676400"/>
          </a:xfrm>
          <a:prstGeom prst="rect">
            <a:avLst/>
          </a:prstGeom>
        </p:spPr>
      </p:pic>
      <p:pic>
        <p:nvPicPr>
          <p:cNvPr id="5" name="Picture 4">
            <a:extLst>
              <a:ext uri="{FF2B5EF4-FFF2-40B4-BE49-F238E27FC236}">
                <a16:creationId xmlns:a16="http://schemas.microsoft.com/office/drawing/2014/main" id="{164816F5-63BB-47A3-8C30-65D3C8BEBA0A}"/>
              </a:ext>
            </a:extLst>
          </p:cNvPr>
          <p:cNvPicPr/>
          <p:nvPr/>
        </p:nvPicPr>
        <p:blipFill>
          <a:blip r:embed="rId5">
            <a:extLst>
              <a:ext uri="{28A0092B-C50C-407E-A947-70E740481C1C}">
                <a14:useLocalDpi xmlns:a14="http://schemas.microsoft.com/office/drawing/2010/main" val="0"/>
              </a:ext>
            </a:extLst>
          </a:blip>
          <a:stretch>
            <a:fillRect/>
          </a:stretch>
        </p:blipFill>
        <p:spPr>
          <a:xfrm>
            <a:off x="5577839" y="4832506"/>
            <a:ext cx="3632835" cy="1739744"/>
          </a:xfrm>
          <a:prstGeom prst="rect">
            <a:avLst/>
          </a:prstGeom>
        </p:spPr>
      </p:pic>
      <p:pic>
        <p:nvPicPr>
          <p:cNvPr id="6" name="Picture 5">
            <a:extLst>
              <a:ext uri="{FF2B5EF4-FFF2-40B4-BE49-F238E27FC236}">
                <a16:creationId xmlns:a16="http://schemas.microsoft.com/office/drawing/2014/main" id="{B174977A-1009-4C0B-8448-56F0F63C6CE1}"/>
              </a:ext>
            </a:extLst>
          </p:cNvPr>
          <p:cNvPicPr/>
          <p:nvPr/>
        </p:nvPicPr>
        <p:blipFill>
          <a:blip r:embed="rId6">
            <a:extLst>
              <a:ext uri="{28A0092B-C50C-407E-A947-70E740481C1C}">
                <a14:useLocalDpi xmlns:a14="http://schemas.microsoft.com/office/drawing/2010/main" val="0"/>
              </a:ext>
            </a:extLst>
          </a:blip>
          <a:stretch>
            <a:fillRect/>
          </a:stretch>
        </p:blipFill>
        <p:spPr>
          <a:xfrm>
            <a:off x="1196340" y="4920615"/>
            <a:ext cx="3632835" cy="1812608"/>
          </a:xfrm>
          <a:prstGeom prst="rect">
            <a:avLst/>
          </a:prstGeom>
        </p:spPr>
      </p:pic>
      <p:pic>
        <p:nvPicPr>
          <p:cNvPr id="7" name="Picture 6">
            <a:extLst>
              <a:ext uri="{FF2B5EF4-FFF2-40B4-BE49-F238E27FC236}">
                <a16:creationId xmlns:a16="http://schemas.microsoft.com/office/drawing/2014/main" id="{A80FAB17-82FD-4C55-913A-AAF969CC8B96}"/>
              </a:ext>
            </a:extLst>
          </p:cNvPr>
          <p:cNvPicPr/>
          <p:nvPr/>
        </p:nvPicPr>
        <p:blipFill>
          <a:blip r:embed="rId7">
            <a:extLst>
              <a:ext uri="{28A0092B-C50C-407E-A947-70E740481C1C}">
                <a14:useLocalDpi xmlns:a14="http://schemas.microsoft.com/office/drawing/2010/main" val="0"/>
              </a:ext>
            </a:extLst>
          </a:blip>
          <a:stretch>
            <a:fillRect/>
          </a:stretch>
        </p:blipFill>
        <p:spPr>
          <a:xfrm>
            <a:off x="5396863" y="285750"/>
            <a:ext cx="3569971" cy="2206467"/>
          </a:xfrm>
          <a:prstGeom prst="rect">
            <a:avLst/>
          </a:prstGeom>
        </p:spPr>
      </p:pic>
    </p:spTree>
    <p:extLst>
      <p:ext uri="{BB962C8B-B14F-4D97-AF65-F5344CB8AC3E}">
        <p14:creationId xmlns:p14="http://schemas.microsoft.com/office/powerpoint/2010/main" val="16914238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80781" y="-60068"/>
            <a:ext cx="9383508" cy="707886"/>
          </a:xfrm>
          <a:prstGeom prst="rect">
            <a:avLst/>
          </a:prstGeom>
        </p:spPr>
        <p:txBody>
          <a:bodyPr wrap="square">
            <a:spAutoFit/>
          </a:bodyPr>
          <a:lstStyle/>
          <a:p>
            <a:pPr algn="ctr"/>
            <a:r>
              <a:rPr lang="en-GB" sz="4000" b="1" dirty="0">
                <a:latin typeface="Twinkl Cursive Looped" panose="02000000000000000000" pitchFamily="2" charset="0"/>
              </a:rPr>
              <a:t>ANY QUESTIONS?</a:t>
            </a:r>
          </a:p>
        </p:txBody>
      </p:sp>
      <p:pic>
        <p:nvPicPr>
          <p:cNvPr id="4" name="Picture 3">
            <a:extLst>
              <a:ext uri="{FF2B5EF4-FFF2-40B4-BE49-F238E27FC236}">
                <a16:creationId xmlns:a16="http://schemas.microsoft.com/office/drawing/2014/main" id="{9FBF03EE-92B8-F797-B3E4-3E5C3BC3D0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5572535" y="584792"/>
            <a:ext cx="4330116" cy="3032182"/>
          </a:xfrm>
          <a:prstGeom prst="rect">
            <a:avLst/>
          </a:prstGeom>
        </p:spPr>
      </p:pic>
      <p:pic>
        <p:nvPicPr>
          <p:cNvPr id="9" name="Picture 8">
            <a:extLst>
              <a:ext uri="{FF2B5EF4-FFF2-40B4-BE49-F238E27FC236}">
                <a16:creationId xmlns:a16="http://schemas.microsoft.com/office/drawing/2014/main" id="{0F6411BE-5EC1-9308-F00A-04EB857F8F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639619" y="509426"/>
            <a:ext cx="4233831" cy="3107547"/>
          </a:xfrm>
          <a:prstGeom prst="rect">
            <a:avLst/>
          </a:prstGeom>
        </p:spPr>
      </p:pic>
      <p:pic>
        <p:nvPicPr>
          <p:cNvPr id="13" name="Picture 12">
            <a:extLst>
              <a:ext uri="{FF2B5EF4-FFF2-40B4-BE49-F238E27FC236}">
                <a16:creationId xmlns:a16="http://schemas.microsoft.com/office/drawing/2014/main" id="{ED4C4D97-2B62-4FEE-FBA7-538401D915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1081749" y="3825818"/>
            <a:ext cx="4233828" cy="3032182"/>
          </a:xfrm>
          <a:prstGeom prst="rect">
            <a:avLst/>
          </a:prstGeom>
        </p:spPr>
      </p:pic>
      <p:pic>
        <p:nvPicPr>
          <p:cNvPr id="15" name="Picture 14">
            <a:extLst>
              <a:ext uri="{FF2B5EF4-FFF2-40B4-BE49-F238E27FC236}">
                <a16:creationId xmlns:a16="http://schemas.microsoft.com/office/drawing/2014/main" id="{8BD02892-56F3-513C-A526-C78CB2F6E0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a:off x="6316011" y="3682628"/>
            <a:ext cx="4330115" cy="3175372"/>
          </a:xfrm>
          <a:prstGeom prst="rect">
            <a:avLst/>
          </a:prstGeom>
        </p:spPr>
      </p:pic>
    </p:spTree>
    <p:extLst>
      <p:ext uri="{BB962C8B-B14F-4D97-AF65-F5344CB8AC3E}">
        <p14:creationId xmlns:p14="http://schemas.microsoft.com/office/powerpoint/2010/main" val="16649557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15911BFB4665E4EAE09A927974EF919" ma:contentTypeVersion="13" ma:contentTypeDescription="Create a new document." ma:contentTypeScope="" ma:versionID="b1a644771a11905d6b2361effef11612">
  <xsd:schema xmlns:xsd="http://www.w3.org/2001/XMLSchema" xmlns:xs="http://www.w3.org/2001/XMLSchema" xmlns:p="http://schemas.microsoft.com/office/2006/metadata/properties" xmlns:ns2="9c710eef-86a5-457a-8c72-1bc14bb2d720" xmlns:ns3="323b23fa-a9b9-4d37-bded-b502c3bb991a" targetNamespace="http://schemas.microsoft.com/office/2006/metadata/properties" ma:root="true" ma:fieldsID="91bd7471d3e1e67ef48825c9e2e96b67" ns2:_="" ns3:_="">
    <xsd:import namespace="9c710eef-86a5-457a-8c72-1bc14bb2d720"/>
    <xsd:import namespace="323b23fa-a9b9-4d37-bded-b502c3bb991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710eef-86a5-457a-8c72-1bc14bb2d7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b90b975-187f-4033-8fd6-5503bad7a21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23b23fa-a9b9-4d37-bded-b502c3bb991a"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dc41bee-eeca-44ac-980a-9c7636ab3022}" ma:internalName="TaxCatchAll" ma:showField="CatchAllData" ma:web="323b23fa-a9b9-4d37-bded-b502c3bb991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c710eef-86a5-457a-8c72-1bc14bb2d720">
      <Terms xmlns="http://schemas.microsoft.com/office/infopath/2007/PartnerControls"/>
    </lcf76f155ced4ddcb4097134ff3c332f>
    <TaxCatchAll xmlns="323b23fa-a9b9-4d37-bded-b502c3bb991a" xsi:nil="true"/>
  </documentManagement>
</p:properties>
</file>

<file path=customXml/itemProps1.xml><?xml version="1.0" encoding="utf-8"?>
<ds:datastoreItem xmlns:ds="http://schemas.openxmlformats.org/officeDocument/2006/customXml" ds:itemID="{5F7AAD69-EAA8-4FBF-8B4D-39F52E08E720}">
  <ds:schemaRefs>
    <ds:schemaRef ds:uri="http://schemas.microsoft.com/sharepoint/v3/contenttype/forms"/>
  </ds:schemaRefs>
</ds:datastoreItem>
</file>

<file path=customXml/itemProps2.xml><?xml version="1.0" encoding="utf-8"?>
<ds:datastoreItem xmlns:ds="http://schemas.openxmlformats.org/officeDocument/2006/customXml" ds:itemID="{07C2FE9B-B81E-48FD-9580-AB31EC7B94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710eef-86a5-457a-8c72-1bc14bb2d720"/>
    <ds:schemaRef ds:uri="323b23fa-a9b9-4d37-bded-b502c3bb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7C30E54-10AB-42D0-9DD3-10F0EB5DBC02}">
  <ds:schemaRefs>
    <ds:schemaRef ds:uri="http://schemas.microsoft.com/office/2006/metadata/properties"/>
    <ds:schemaRef ds:uri="http://schemas.microsoft.com/office/infopath/2007/PartnerControls"/>
    <ds:schemaRef ds:uri="9c710eef-86a5-457a-8c72-1bc14bb2d720"/>
    <ds:schemaRef ds:uri="323b23fa-a9b9-4d37-bded-b502c3bb991a"/>
  </ds:schemaRefs>
</ds:datastoreItem>
</file>

<file path=docProps/app.xml><?xml version="1.0" encoding="utf-8"?>
<Properties xmlns="http://schemas.openxmlformats.org/officeDocument/2006/extended-properties" xmlns:vt="http://schemas.openxmlformats.org/officeDocument/2006/docPropsVTypes">
  <TotalTime>995</TotalTime>
  <Words>1145</Words>
  <Application>Microsoft Office PowerPoint</Application>
  <PresentationFormat>Widescreen</PresentationFormat>
  <Paragraphs>142</Paragraphs>
  <Slides>15</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Twinkl Cursive Looped</vt:lpstr>
      <vt:lpstr>Twinkl Cursive Unlooped</vt:lpstr>
      <vt:lpstr>Wingdings</vt:lpstr>
      <vt:lpstr>Office Theme</vt:lpstr>
      <vt:lpstr>PowerPoint Presentation</vt:lpstr>
      <vt:lpstr>PowerPoint Presentation</vt:lpstr>
      <vt:lpstr>PowerPoint Presentation</vt:lpstr>
      <vt:lpstr>PowerPoint Presentation</vt:lpstr>
      <vt:lpstr>What is a Growth Mindset?</vt:lpstr>
      <vt:lpstr>Fixed vs Growth Mindset</vt:lpstr>
      <vt:lpstr>How Parents and Carers Can Encourage Growth Mindset</vt:lpstr>
      <vt:lpstr>Language That Builds Growth Mindset</vt:lpstr>
      <vt:lpstr>Why Independence Matters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Jenny Rowlandson</dc:creator>
  <cp:lastModifiedBy>Jamie Pugh</cp:lastModifiedBy>
  <cp:revision>73</cp:revision>
  <dcterms:created xsi:type="dcterms:W3CDTF">2018-09-18T12:24:53Z</dcterms:created>
  <dcterms:modified xsi:type="dcterms:W3CDTF">2026-09-14T16:28:35Z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0x010100A15911BFB4665E4EAE09A927974EF919</vt:lpwstr>
  </property>
  <property fmtid="{D5CDD505-2E9C-101B-9397-08002B2CF9AE}" pid="3" name="Order">
    <vt:r8>4715500</vt:r8>
  </property>
  <property fmtid="{D5CDD505-2E9C-101B-9397-08002B2CF9AE}" pid="4" name="MediaServiceImageTags">
    <vt:lpwstr/>
  </property>
</Properties>
</file>