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64" r:id="rId5"/>
    <p:sldId id="259" r:id="rId6"/>
    <p:sldId id="260"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5" d="100"/>
          <a:sy n="105" d="100"/>
        </p:scale>
        <p:origin x="22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4503F-FE94-48CA-B2BA-D516400BA250}" type="datetimeFigureOut">
              <a:rPr lang="en-GB" smtClean="0"/>
              <a:t>27/03/2025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11EF3C-3AA0-43D4-ACB2-1A96071EAD39}" type="slidenum">
              <a:rPr lang="en-GB" smtClean="0"/>
              <a:t>‹#›</a:t>
            </a:fld>
            <a:endParaRPr lang="en-GB"/>
          </a:p>
        </p:txBody>
      </p:sp>
    </p:spTree>
    <p:extLst>
      <p:ext uri="{BB962C8B-B14F-4D97-AF65-F5344CB8AC3E}">
        <p14:creationId xmlns:p14="http://schemas.microsoft.com/office/powerpoint/2010/main" val="10954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7B660-6470-4BA6-8D3D-F54A06881C28}"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5C140-6B10-4188-8F69-FFFD0F073D9B}" type="slidenum">
              <a:rPr lang="en-GB" smtClean="0"/>
              <a:t>‹#›</a:t>
            </a:fld>
            <a:endParaRPr lang="en-GB"/>
          </a:p>
        </p:txBody>
      </p:sp>
    </p:spTree>
    <p:extLst>
      <p:ext uri="{BB962C8B-B14F-4D97-AF65-F5344CB8AC3E}">
        <p14:creationId xmlns:p14="http://schemas.microsoft.com/office/powerpoint/2010/main" val="205556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jobs after </a:t>
            </a:r>
            <a:r>
              <a:rPr lang="en-US" dirty="0" err="1" smtClean="0"/>
              <a:t>xmas</a:t>
            </a:r>
            <a:endParaRPr lang="en-US" dirty="0" smtClean="0"/>
          </a:p>
          <a:p>
            <a:endParaRPr lang="en-GB" dirty="0"/>
          </a:p>
        </p:txBody>
      </p:sp>
      <p:sp>
        <p:nvSpPr>
          <p:cNvPr id="4" name="Slide Number Placeholder 3"/>
          <p:cNvSpPr>
            <a:spLocks noGrp="1"/>
          </p:cNvSpPr>
          <p:nvPr>
            <p:ph type="sldNum" sz="quarter" idx="10"/>
          </p:nvPr>
        </p:nvSpPr>
        <p:spPr/>
        <p:txBody>
          <a:bodyPr/>
          <a:lstStyle/>
          <a:p>
            <a:fld id="{EDA5C140-6B10-4188-8F69-FFFD0F073D9B}" type="slidenum">
              <a:rPr lang="en-GB" smtClean="0"/>
              <a:t>2</a:t>
            </a:fld>
            <a:endParaRPr lang="en-GB"/>
          </a:p>
        </p:txBody>
      </p:sp>
    </p:spTree>
    <p:extLst>
      <p:ext uri="{BB962C8B-B14F-4D97-AF65-F5344CB8AC3E}">
        <p14:creationId xmlns:p14="http://schemas.microsoft.com/office/powerpoint/2010/main" val="32942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 ring office in advance </a:t>
            </a:r>
          </a:p>
          <a:p>
            <a:r>
              <a:rPr lang="en-US" dirty="0" smtClean="0"/>
              <a:t>Mobile</a:t>
            </a:r>
            <a:r>
              <a:rPr lang="en-US" baseline="0" dirty="0" smtClean="0"/>
              <a:t> protocol</a:t>
            </a:r>
            <a:endParaRPr lang="en-US" dirty="0" smtClean="0"/>
          </a:p>
          <a:p>
            <a:r>
              <a:rPr lang="en-US" dirty="0" smtClean="0"/>
              <a:t>Use of social media</a:t>
            </a:r>
            <a:r>
              <a:rPr lang="en-US" baseline="0" dirty="0" smtClean="0"/>
              <a:t> – keeping safe</a:t>
            </a:r>
          </a:p>
          <a:p>
            <a:r>
              <a:rPr lang="en-US" baseline="0" dirty="0" smtClean="0"/>
              <a:t>Permission slips</a:t>
            </a:r>
          </a:p>
          <a:p>
            <a:r>
              <a:rPr lang="en-US" baseline="0" dirty="0" smtClean="0"/>
              <a:t>Home learning optional. It is ARE and practice of skills that have been taught that week.  Awarding hard work.  If children find the learning challenging, attempt what they can and record in planner what they have completed.  </a:t>
            </a:r>
            <a:endParaRPr lang="en-GB" dirty="0"/>
          </a:p>
        </p:txBody>
      </p:sp>
      <p:sp>
        <p:nvSpPr>
          <p:cNvPr id="4" name="Slide Number Placeholder 3"/>
          <p:cNvSpPr>
            <a:spLocks noGrp="1"/>
          </p:cNvSpPr>
          <p:nvPr>
            <p:ph type="sldNum" sz="quarter" idx="10"/>
          </p:nvPr>
        </p:nvSpPr>
        <p:spPr/>
        <p:txBody>
          <a:bodyPr/>
          <a:lstStyle/>
          <a:p>
            <a:fld id="{EDA5C140-6B10-4188-8F69-FFFD0F073D9B}" type="slidenum">
              <a:rPr lang="en-GB" smtClean="0"/>
              <a:t>3</a:t>
            </a:fld>
            <a:endParaRPr lang="en-GB"/>
          </a:p>
        </p:txBody>
      </p:sp>
    </p:spTree>
    <p:extLst>
      <p:ext uri="{BB962C8B-B14F-4D97-AF65-F5344CB8AC3E}">
        <p14:creationId xmlns:p14="http://schemas.microsoft.com/office/powerpoint/2010/main" val="140461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 ring office in advance </a:t>
            </a:r>
          </a:p>
          <a:p>
            <a:r>
              <a:rPr lang="en-US" dirty="0" smtClean="0"/>
              <a:t>Mobile</a:t>
            </a:r>
            <a:r>
              <a:rPr lang="en-US" baseline="0" dirty="0" smtClean="0"/>
              <a:t> protocol</a:t>
            </a:r>
            <a:endParaRPr lang="en-US" dirty="0" smtClean="0"/>
          </a:p>
          <a:p>
            <a:r>
              <a:rPr lang="en-US" dirty="0" smtClean="0"/>
              <a:t>Use of social media</a:t>
            </a:r>
            <a:r>
              <a:rPr lang="en-US" baseline="0" dirty="0" smtClean="0"/>
              <a:t> – keeping safe</a:t>
            </a:r>
          </a:p>
          <a:p>
            <a:r>
              <a:rPr lang="en-US" baseline="0" dirty="0" smtClean="0"/>
              <a:t>Permission slips</a:t>
            </a:r>
          </a:p>
          <a:p>
            <a:r>
              <a:rPr lang="en-US" baseline="0" dirty="0" smtClean="0"/>
              <a:t>Home learning optional. It is ARE and practice of skills that have been taught that week.  Awarding hard work.  If children find the learning challenging, attempt what they can and record in planner what they have completed.  </a:t>
            </a:r>
            <a:endParaRPr lang="en-GB" dirty="0"/>
          </a:p>
        </p:txBody>
      </p:sp>
      <p:sp>
        <p:nvSpPr>
          <p:cNvPr id="4" name="Slide Number Placeholder 3"/>
          <p:cNvSpPr>
            <a:spLocks noGrp="1"/>
          </p:cNvSpPr>
          <p:nvPr>
            <p:ph type="sldNum" sz="quarter" idx="10"/>
          </p:nvPr>
        </p:nvSpPr>
        <p:spPr/>
        <p:txBody>
          <a:bodyPr/>
          <a:lstStyle/>
          <a:p>
            <a:fld id="{EDA5C140-6B10-4188-8F69-FFFD0F073D9B}" type="slidenum">
              <a:rPr lang="en-GB" smtClean="0"/>
              <a:t>4</a:t>
            </a:fld>
            <a:endParaRPr lang="en-GB"/>
          </a:p>
        </p:txBody>
      </p:sp>
    </p:spTree>
    <p:extLst>
      <p:ext uri="{BB962C8B-B14F-4D97-AF65-F5344CB8AC3E}">
        <p14:creationId xmlns:p14="http://schemas.microsoft.com/office/powerpoint/2010/main" val="188034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490431-9564-4D99-A2BD-21E06B0EEAC0}"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276081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490431-9564-4D99-A2BD-21E06B0EEAC0}"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204641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490431-9564-4D99-A2BD-21E06B0EEAC0}"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194026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490431-9564-4D99-A2BD-21E06B0EEAC0}"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325946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490431-9564-4D99-A2BD-21E06B0EEAC0}"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42152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490431-9564-4D99-A2BD-21E06B0EEAC0}"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264756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490431-9564-4D99-A2BD-21E06B0EEAC0}" type="datetimeFigureOut">
              <a:rPr lang="en-GB" smtClean="0"/>
              <a:t>27/03/2025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349758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490431-9564-4D99-A2BD-21E06B0EEAC0}" type="datetimeFigureOut">
              <a:rPr lang="en-GB" smtClean="0"/>
              <a:t>27/03/2025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57595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90431-9564-4D99-A2BD-21E06B0EEAC0}" type="datetimeFigureOut">
              <a:rPr lang="en-GB" smtClean="0"/>
              <a:t>27/03/2025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64337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490431-9564-4D99-A2BD-21E06B0EEAC0}"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92482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490431-9564-4D99-A2BD-21E06B0EEAC0}"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CF003-50CC-4563-B127-5050062E2C1C}" type="slidenum">
              <a:rPr lang="en-GB" smtClean="0"/>
              <a:t>‹#›</a:t>
            </a:fld>
            <a:endParaRPr lang="en-GB"/>
          </a:p>
        </p:txBody>
      </p:sp>
    </p:spTree>
    <p:extLst>
      <p:ext uri="{BB962C8B-B14F-4D97-AF65-F5344CB8AC3E}">
        <p14:creationId xmlns:p14="http://schemas.microsoft.com/office/powerpoint/2010/main" val="350406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0431-9564-4D99-A2BD-21E06B0EEAC0}" type="datetimeFigureOut">
              <a:rPr lang="en-GB" smtClean="0"/>
              <a:t>27/03/2025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F003-50CC-4563-B127-5050062E2C1C}" type="slidenum">
              <a:rPr lang="en-GB" smtClean="0"/>
              <a:t>‹#›</a:t>
            </a:fld>
            <a:endParaRPr lang="en-GB"/>
          </a:p>
        </p:txBody>
      </p:sp>
    </p:spTree>
    <p:extLst>
      <p:ext uri="{BB962C8B-B14F-4D97-AF65-F5344CB8AC3E}">
        <p14:creationId xmlns:p14="http://schemas.microsoft.com/office/powerpoint/2010/main" val="263446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imn8Xm_IHVAhXB1xQKHbufAesQjRwIBw&amp;url=https://twitter.com/jk_rowling/status/778944335509323780&amp;psig=AFQjCNEpsT6DGGcYxU-MTmmEYzn2PjYAQQ&amp;ust=1499888118251965"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372" y="49227"/>
            <a:ext cx="7693132" cy="1200329"/>
          </a:xfrm>
          <a:prstGeom prst="rect">
            <a:avLst/>
          </a:prstGeom>
          <a:noFill/>
        </p:spPr>
        <p:txBody>
          <a:bodyPr wrap="none" rtlCol="0">
            <a:spAutoFit/>
          </a:bodyPr>
          <a:lstStyle/>
          <a:p>
            <a:r>
              <a:rPr lang="en-US" sz="7200" dirty="0" smtClean="0">
                <a:latin typeface="Twinkl Cursive Unlooped" panose="02000000000000000000" pitchFamily="2" charset="0"/>
              </a:rPr>
              <a:t>Welcome to Year 6</a:t>
            </a:r>
            <a:endParaRPr lang="en-GB" sz="7200" dirty="0">
              <a:latin typeface="Twinkl Cursive Unlooped" panose="02000000000000000000" pitchFamily="2" charset="0"/>
            </a:endParaRPr>
          </a:p>
        </p:txBody>
      </p:sp>
      <p:pic>
        <p:nvPicPr>
          <p:cNvPr id="5" name="Picture 2" descr="Image result for her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3775" y="429257"/>
            <a:ext cx="2764302" cy="20732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3773" y="1146122"/>
            <a:ext cx="5486025" cy="830997"/>
          </a:xfrm>
          <a:prstGeom prst="rect">
            <a:avLst/>
          </a:prstGeom>
          <a:noFill/>
        </p:spPr>
        <p:txBody>
          <a:bodyPr wrap="square" rtlCol="0">
            <a:spAutoFit/>
          </a:bodyPr>
          <a:lstStyle/>
          <a:p>
            <a:pPr algn="ctr"/>
            <a:r>
              <a:rPr lang="en-US" sz="4800" dirty="0" smtClean="0">
                <a:latin typeface="Twinkl Cursive Looped" panose="02000000000000000000" pitchFamily="2" charset="0"/>
              </a:rPr>
              <a:t>Class name: Heron</a:t>
            </a:r>
            <a:endParaRPr lang="en-GB" sz="4800" dirty="0">
              <a:latin typeface="Twinkl Cursive Looped" panose="02000000000000000000" pitchFamily="2" charset="0"/>
            </a:endParaRPr>
          </a:p>
        </p:txBody>
      </p:sp>
      <p:sp>
        <p:nvSpPr>
          <p:cNvPr id="10" name="Rectangle 9"/>
          <p:cNvSpPr/>
          <p:nvPr/>
        </p:nvSpPr>
        <p:spPr>
          <a:xfrm>
            <a:off x="168443" y="2658515"/>
            <a:ext cx="8891336" cy="3170099"/>
          </a:xfrm>
          <a:prstGeom prst="rect">
            <a:avLst/>
          </a:prstGeom>
        </p:spPr>
        <p:txBody>
          <a:bodyPr wrap="square">
            <a:spAutoFit/>
          </a:bodyPr>
          <a:lstStyle/>
          <a:p>
            <a:r>
              <a:rPr lang="en-GB" sz="4000" dirty="0" smtClean="0">
                <a:latin typeface="Twinkl Cursive Looped" panose="02000000000000000000" pitchFamily="2" charset="0"/>
              </a:rPr>
              <a:t>Teacher: Mr Pugh</a:t>
            </a:r>
          </a:p>
          <a:p>
            <a:endParaRPr lang="en-GB" sz="4000" dirty="0">
              <a:latin typeface="Twinkl Cursive Looped" panose="02000000000000000000" pitchFamily="2" charset="0"/>
            </a:endParaRPr>
          </a:p>
          <a:p>
            <a:endParaRPr lang="en-GB" sz="4000" dirty="0" smtClean="0">
              <a:latin typeface="Twinkl Cursive Looped" panose="02000000000000000000" pitchFamily="2" charset="0"/>
            </a:endParaRPr>
          </a:p>
          <a:p>
            <a:r>
              <a:rPr lang="en-GB" sz="4000" dirty="0" smtClean="0">
                <a:latin typeface="Twinkl Cursive Looped" panose="02000000000000000000" pitchFamily="2" charset="0"/>
              </a:rPr>
              <a:t>Teaching Assistants:</a:t>
            </a:r>
          </a:p>
          <a:p>
            <a:r>
              <a:rPr lang="en-GB" sz="4000" dirty="0" smtClean="0">
                <a:latin typeface="Twinkl Cursive Looped" panose="02000000000000000000" pitchFamily="2" charset="0"/>
              </a:rPr>
              <a:t>Miss Thomson and Mrs Hayes</a:t>
            </a:r>
            <a:endParaRPr lang="en-GB" sz="4000" dirty="0">
              <a:latin typeface="Twinkl Cursive Looped" panose="020000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27748" y="2616061"/>
            <a:ext cx="2057107" cy="15400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227" y="4243564"/>
            <a:ext cx="1548548" cy="193504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4494" y="4200767"/>
            <a:ext cx="1548548" cy="1938249"/>
          </a:xfrm>
          <a:prstGeom prst="rect">
            <a:avLst/>
          </a:prstGeom>
        </p:spPr>
      </p:pic>
    </p:spTree>
    <p:extLst>
      <p:ext uri="{BB962C8B-B14F-4D97-AF65-F5344CB8AC3E}">
        <p14:creationId xmlns:p14="http://schemas.microsoft.com/office/powerpoint/2010/main" val="181231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537" y="0"/>
            <a:ext cx="6481261" cy="707886"/>
          </a:xfrm>
          <a:prstGeom prst="rect">
            <a:avLst/>
          </a:prstGeom>
          <a:noFill/>
        </p:spPr>
        <p:txBody>
          <a:bodyPr wrap="none" rtlCol="0">
            <a:spAutoFit/>
          </a:bodyPr>
          <a:lstStyle/>
          <a:p>
            <a:r>
              <a:rPr lang="en-GB" sz="4000" b="1" u="sng" dirty="0" smtClean="0">
                <a:latin typeface="Twinkl Cursive Looped" panose="02000000000000000000" pitchFamily="2" charset="0"/>
              </a:rPr>
              <a:t>Roles and Responsibilities.</a:t>
            </a:r>
            <a:endParaRPr lang="en-GB" sz="4000" b="1" u="sng" dirty="0">
              <a:latin typeface="Twinkl Cursive Looped" panose="02000000000000000000" pitchFamily="2" charset="0"/>
            </a:endParaRPr>
          </a:p>
        </p:txBody>
      </p:sp>
      <p:sp>
        <p:nvSpPr>
          <p:cNvPr id="3" name="TextBox 2"/>
          <p:cNvSpPr txBox="1"/>
          <p:nvPr/>
        </p:nvSpPr>
        <p:spPr>
          <a:xfrm>
            <a:off x="618375" y="707886"/>
            <a:ext cx="10380316"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Twinkl Cursive Looped" panose="02000000000000000000" pitchFamily="2" charset="0"/>
              </a:rPr>
              <a:t>Lead Learners: Jasmyn and Theo</a:t>
            </a:r>
          </a:p>
          <a:p>
            <a:pPr marL="457200" indent="-457200">
              <a:buFont typeface="Arial" panose="020B0604020202020204" pitchFamily="34" charset="0"/>
              <a:buChar char="•"/>
            </a:pPr>
            <a:r>
              <a:rPr lang="en-GB" sz="2800" dirty="0" smtClean="0">
                <a:latin typeface="Twinkl Cursive Looped" panose="02000000000000000000" pitchFamily="2" charset="0"/>
              </a:rPr>
              <a:t>House Captains: </a:t>
            </a:r>
          </a:p>
          <a:p>
            <a:r>
              <a:rPr lang="en-GB" sz="2800" b="1" dirty="0" smtClean="0">
                <a:solidFill>
                  <a:srgbClr val="FF0000"/>
                </a:solidFill>
                <a:latin typeface="Twinkl Cursive Looped" panose="02000000000000000000" pitchFamily="2" charset="0"/>
              </a:rPr>
              <a:t>	</a:t>
            </a:r>
            <a:r>
              <a:rPr lang="en-GB" sz="2800" b="1" u="sng" dirty="0" smtClean="0">
                <a:solidFill>
                  <a:srgbClr val="FF0000"/>
                </a:solidFill>
                <a:latin typeface="Twinkl Cursive Looped" panose="02000000000000000000" pitchFamily="2" charset="0"/>
              </a:rPr>
              <a:t>Parham:</a:t>
            </a:r>
            <a:r>
              <a:rPr lang="en-GB" sz="2800" b="1" dirty="0" smtClean="0">
                <a:solidFill>
                  <a:srgbClr val="FF0000"/>
                </a:solidFill>
                <a:latin typeface="Twinkl Cursive Looped" panose="02000000000000000000" pitchFamily="2" charset="0"/>
              </a:rPr>
              <a:t>  </a:t>
            </a:r>
          </a:p>
          <a:p>
            <a:r>
              <a:rPr lang="en-GB" sz="2800" b="1" dirty="0" smtClean="0">
                <a:solidFill>
                  <a:schemeClr val="accent6">
                    <a:lumMod val="50000"/>
                  </a:schemeClr>
                </a:solidFill>
                <a:latin typeface="Twinkl Cursive Looped" panose="02000000000000000000" pitchFamily="2" charset="0"/>
              </a:rPr>
              <a:t>	</a:t>
            </a:r>
            <a:r>
              <a:rPr lang="en-GB" sz="2800" b="1" u="sng" dirty="0" smtClean="0">
                <a:solidFill>
                  <a:schemeClr val="accent6">
                    <a:lumMod val="50000"/>
                  </a:schemeClr>
                </a:solidFill>
                <a:latin typeface="Twinkl Cursive Looped" panose="02000000000000000000" pitchFamily="2" charset="0"/>
              </a:rPr>
              <a:t>Goodwood:</a:t>
            </a:r>
            <a:r>
              <a:rPr lang="en-GB" sz="2800" b="1" dirty="0" smtClean="0">
                <a:solidFill>
                  <a:schemeClr val="accent6">
                    <a:lumMod val="50000"/>
                  </a:schemeClr>
                </a:solidFill>
                <a:latin typeface="Twinkl Cursive Looped" panose="02000000000000000000" pitchFamily="2" charset="0"/>
              </a:rPr>
              <a:t>  </a:t>
            </a:r>
          </a:p>
          <a:p>
            <a:r>
              <a:rPr lang="en-GB" sz="2800" b="1" dirty="0" smtClean="0">
                <a:solidFill>
                  <a:srgbClr val="00B0F0"/>
                </a:solidFill>
                <a:latin typeface="Twinkl Cursive Looped" panose="02000000000000000000" pitchFamily="2" charset="0"/>
              </a:rPr>
              <a:t>	</a:t>
            </a:r>
            <a:r>
              <a:rPr lang="en-GB" sz="2800" b="1" u="sng" dirty="0" err="1" smtClean="0">
                <a:solidFill>
                  <a:srgbClr val="00B0F0"/>
                </a:solidFill>
                <a:latin typeface="Twinkl Cursive Looped" panose="02000000000000000000" pitchFamily="2" charset="0"/>
              </a:rPr>
              <a:t>Petworth</a:t>
            </a:r>
            <a:r>
              <a:rPr lang="en-GB" sz="2800" b="1" u="sng" dirty="0" smtClean="0">
                <a:solidFill>
                  <a:srgbClr val="00B0F0"/>
                </a:solidFill>
                <a:latin typeface="Twinkl Cursive Looped" panose="02000000000000000000" pitchFamily="2" charset="0"/>
              </a:rPr>
              <a:t>:</a:t>
            </a:r>
            <a:r>
              <a:rPr lang="en-GB" sz="2800" b="1" dirty="0" smtClean="0">
                <a:solidFill>
                  <a:srgbClr val="00B0F0"/>
                </a:solidFill>
                <a:latin typeface="Twinkl Cursive Looped" panose="02000000000000000000" pitchFamily="2" charset="0"/>
              </a:rPr>
              <a:t>  </a:t>
            </a:r>
          </a:p>
          <a:p>
            <a:r>
              <a:rPr lang="en-GB" sz="2800" b="1" dirty="0" smtClean="0">
                <a:solidFill>
                  <a:srgbClr val="FFFF00"/>
                </a:solidFill>
                <a:latin typeface="Twinkl Cursive Looped" panose="02000000000000000000" pitchFamily="2" charset="0"/>
              </a:rPr>
              <a:t>	</a:t>
            </a:r>
            <a:r>
              <a:rPr lang="en-GB" sz="2800" b="1" u="sng" dirty="0" smtClean="0">
                <a:solidFill>
                  <a:srgbClr val="FFFF00"/>
                </a:solidFill>
                <a:latin typeface="Twinkl Cursive Looped" panose="02000000000000000000" pitchFamily="2" charset="0"/>
              </a:rPr>
              <a:t>Stansted:</a:t>
            </a:r>
            <a:r>
              <a:rPr lang="en-GB" sz="2800" b="1" dirty="0" smtClean="0">
                <a:solidFill>
                  <a:srgbClr val="FFFF00"/>
                </a:solidFill>
                <a:latin typeface="Twinkl Cursive Looped" panose="02000000000000000000" pitchFamily="2" charset="0"/>
              </a:rPr>
              <a:t> </a:t>
            </a:r>
          </a:p>
          <a:p>
            <a:pPr marL="457200" indent="-457200">
              <a:buFont typeface="Arial" panose="020B0604020202020204" pitchFamily="34" charset="0"/>
              <a:buChar char="•"/>
            </a:pPr>
            <a:r>
              <a:rPr lang="en-GB" sz="2800" dirty="0" smtClean="0">
                <a:latin typeface="Twinkl Cursive Looped" panose="02000000000000000000" pitchFamily="2" charset="0"/>
              </a:rPr>
              <a:t>Legacy Leaders: Evie and Ralph</a:t>
            </a:r>
          </a:p>
          <a:p>
            <a:pPr marL="457200" indent="-457200">
              <a:buFont typeface="Arial" panose="020B0604020202020204" pitchFamily="34" charset="0"/>
              <a:buChar char="•"/>
            </a:pPr>
            <a:r>
              <a:rPr lang="en-GB" sz="2800" dirty="0" smtClean="0">
                <a:latin typeface="Twinkl Cursive Looped" panose="02000000000000000000" pitchFamily="2" charset="0"/>
              </a:rPr>
              <a:t>School Councillors:</a:t>
            </a:r>
          </a:p>
          <a:p>
            <a:pPr marL="457200" indent="-457200">
              <a:buFont typeface="Arial" panose="020B0604020202020204" pitchFamily="34" charset="0"/>
              <a:buChar char="•"/>
            </a:pPr>
            <a:r>
              <a:rPr lang="en-GB" sz="2800" dirty="0" smtClean="0">
                <a:latin typeface="Twinkl Cursive Looped" panose="02000000000000000000" pitchFamily="2" charset="0"/>
              </a:rPr>
              <a:t>Eco Committee:</a:t>
            </a:r>
          </a:p>
          <a:p>
            <a:pPr marL="457200" indent="-457200">
              <a:buFont typeface="Arial" panose="020B0604020202020204" pitchFamily="34" charset="0"/>
              <a:buChar char="•"/>
            </a:pPr>
            <a:r>
              <a:rPr lang="en-GB" sz="2800" dirty="0" smtClean="0">
                <a:latin typeface="Twinkl Cursive Looped" panose="02000000000000000000" pitchFamily="2" charset="0"/>
              </a:rPr>
              <a:t>Art Ambassadors:</a:t>
            </a:r>
          </a:p>
          <a:p>
            <a:pPr marL="457200" indent="-457200">
              <a:buFont typeface="Arial" panose="020B0604020202020204" pitchFamily="34" charset="0"/>
              <a:buChar char="•"/>
            </a:pPr>
            <a:r>
              <a:rPr lang="en-GB" sz="2800" dirty="0" smtClean="0">
                <a:latin typeface="Twinkl Cursive Looped" panose="02000000000000000000" pitchFamily="2" charset="0"/>
              </a:rPr>
              <a:t>Hall Monitors:</a:t>
            </a:r>
          </a:p>
          <a:p>
            <a:pPr marL="457200" indent="-457200">
              <a:buFont typeface="Arial" panose="020B0604020202020204" pitchFamily="34" charset="0"/>
              <a:buChar char="•"/>
            </a:pPr>
            <a:r>
              <a:rPr lang="en-GB" sz="2800" dirty="0" smtClean="0">
                <a:latin typeface="Twinkl Cursive Looped" panose="02000000000000000000" pitchFamily="2" charset="0"/>
              </a:rPr>
              <a:t>Reception Helpers:</a:t>
            </a:r>
          </a:p>
        </p:txBody>
      </p:sp>
    </p:spTree>
    <p:extLst>
      <p:ext uri="{BB962C8B-B14F-4D97-AF65-F5344CB8AC3E}">
        <p14:creationId xmlns:p14="http://schemas.microsoft.com/office/powerpoint/2010/main" val="37960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500"/>
                                        <p:tgtEl>
                                          <p:spTgt spid="3">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588" y="-300143"/>
            <a:ext cx="7019779" cy="1856935"/>
          </a:xfrm>
          <a:prstGeom prst="rect">
            <a:avLst/>
          </a:prstGeom>
          <a:noFill/>
        </p:spPr>
        <p:txBody>
          <a:bodyPr wrap="square" rtlCol="0">
            <a:spAutoFit/>
          </a:bodyPr>
          <a:lstStyle/>
          <a:p>
            <a:endParaRPr lang="en-GB" dirty="0"/>
          </a:p>
        </p:txBody>
      </p:sp>
      <p:sp>
        <p:nvSpPr>
          <p:cNvPr id="4" name="TextBox 3"/>
          <p:cNvSpPr txBox="1"/>
          <p:nvPr/>
        </p:nvSpPr>
        <p:spPr>
          <a:xfrm>
            <a:off x="228680" y="345695"/>
            <a:ext cx="11963320" cy="618630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b="1" dirty="0" err="1" smtClean="0">
                <a:latin typeface="Twinkl Cursive Looped" panose="02000000000000000000" pitchFamily="2" charset="0"/>
              </a:rPr>
              <a:t>Bikeability</a:t>
            </a:r>
            <a:r>
              <a:rPr lang="en-GB" sz="2800" dirty="0" smtClean="0">
                <a:latin typeface="Twinkl Cursive Looped" panose="02000000000000000000" pitchFamily="2" charset="0"/>
              </a:rPr>
              <a:t> – </a:t>
            </a:r>
            <a:r>
              <a:rPr lang="en-GB" sz="2800" dirty="0" err="1" smtClean="0">
                <a:latin typeface="Twinkl Cursive Looped" panose="02000000000000000000" pitchFamily="2" charset="0"/>
              </a:rPr>
              <a:t>wb</a:t>
            </a:r>
            <a:r>
              <a:rPr lang="en-GB" sz="2800" dirty="0" smtClean="0">
                <a:latin typeface="Twinkl Cursive Looped" panose="02000000000000000000" pitchFamily="2" charset="0"/>
              </a:rPr>
              <a:t>. 9</a:t>
            </a:r>
            <a:r>
              <a:rPr lang="en-GB" sz="2800" baseline="30000" dirty="0" smtClean="0">
                <a:latin typeface="Twinkl Cursive Looped" panose="02000000000000000000" pitchFamily="2" charset="0"/>
              </a:rPr>
              <a:t>th</a:t>
            </a:r>
            <a:r>
              <a:rPr lang="en-GB" sz="2800" dirty="0" smtClean="0">
                <a:latin typeface="Twinkl Cursive Looped" panose="02000000000000000000" pitchFamily="2" charset="0"/>
              </a:rPr>
              <a:t> December</a:t>
            </a:r>
            <a:endParaRPr lang="en-GB" sz="2800" dirty="0">
              <a:latin typeface="Twinkl Cursive Looped" panose="02000000000000000000" pitchFamily="2" charset="0"/>
            </a:endParaRPr>
          </a:p>
          <a:p>
            <a:pPr marL="457200" indent="-457200">
              <a:lnSpc>
                <a:spcPct val="150000"/>
              </a:lnSpc>
              <a:buFont typeface="Arial" panose="020B0604020202020204" pitchFamily="34" charset="0"/>
              <a:buChar char="•"/>
            </a:pPr>
            <a:r>
              <a:rPr lang="en-GB" sz="2800" b="1" dirty="0" smtClean="0">
                <a:latin typeface="Twinkl Cursive Looped" panose="02000000000000000000" pitchFamily="2" charset="0"/>
              </a:rPr>
              <a:t>Transitions and applications for Secondary School</a:t>
            </a:r>
          </a:p>
          <a:p>
            <a:pPr marL="342900" indent="-342900">
              <a:lnSpc>
                <a:spcPct val="150000"/>
              </a:lnSpc>
              <a:buFont typeface="Wingdings" panose="05000000000000000000" pitchFamily="2" charset="2"/>
              <a:buChar char="Ø"/>
            </a:pPr>
            <a:r>
              <a:rPr lang="en-GB" sz="2000" dirty="0" smtClean="0">
                <a:latin typeface="Twinkl Cursive Looped" panose="02000000000000000000" pitchFamily="2" charset="0"/>
              </a:rPr>
              <a:t>Please inform the office of any visits during school time.</a:t>
            </a:r>
          </a:p>
          <a:p>
            <a:pPr marL="342900" indent="-342900">
              <a:lnSpc>
                <a:spcPct val="150000"/>
              </a:lnSpc>
              <a:buFont typeface="Wingdings" panose="05000000000000000000" pitchFamily="2" charset="2"/>
              <a:buChar char="Ø"/>
            </a:pPr>
            <a:r>
              <a:rPr lang="en-GB" sz="2000" dirty="0" smtClean="0">
                <a:latin typeface="Twinkl Cursive Looped" panose="02000000000000000000" pitchFamily="2" charset="0"/>
              </a:rPr>
              <a:t>Applications for high school by Thursday 31st October 2024.</a:t>
            </a:r>
          </a:p>
          <a:p>
            <a:pPr>
              <a:lnSpc>
                <a:spcPct val="150000"/>
              </a:lnSpc>
            </a:pPr>
            <a:r>
              <a:rPr lang="en-GB" sz="2000" dirty="0">
                <a:latin typeface="Twinkl Cursive Looped" panose="02000000000000000000" pitchFamily="2" charset="0"/>
              </a:rPr>
              <a:t> </a:t>
            </a:r>
            <a:r>
              <a:rPr lang="en-GB" sz="2000" dirty="0" smtClean="0">
                <a:latin typeface="Twinkl Cursive Looped" panose="02000000000000000000" pitchFamily="2" charset="0"/>
              </a:rPr>
              <a:t>   (Applications are dealt with by the Secondary Schools/High schools and the local authority)</a:t>
            </a:r>
          </a:p>
          <a:p>
            <a:pPr marL="457200" indent="-457200">
              <a:lnSpc>
                <a:spcPct val="150000"/>
              </a:lnSpc>
              <a:buFont typeface="Arial" panose="020B0604020202020204" pitchFamily="34" charset="0"/>
              <a:buChar char="•"/>
            </a:pPr>
            <a:r>
              <a:rPr lang="en-US" sz="2800" b="1" dirty="0" smtClean="0">
                <a:latin typeface="Twinkl Cursive Looped" panose="02000000000000000000" pitchFamily="2" charset="0"/>
              </a:rPr>
              <a:t>Keeping Safe online</a:t>
            </a:r>
          </a:p>
          <a:p>
            <a:pPr marL="457200" indent="-457200">
              <a:lnSpc>
                <a:spcPct val="150000"/>
              </a:lnSpc>
              <a:buFont typeface="Wingdings" panose="05000000000000000000" pitchFamily="2" charset="2"/>
              <a:buChar char="Ø"/>
            </a:pPr>
            <a:r>
              <a:rPr lang="en-US" sz="2000" dirty="0" smtClean="0">
                <a:latin typeface="Twinkl Cursive Looped" panose="02000000000000000000" pitchFamily="2" charset="0"/>
              </a:rPr>
              <a:t>Social media - use advised age rating. Please monitor what they are searching and the messages they send each other.</a:t>
            </a:r>
          </a:p>
          <a:p>
            <a:pPr marL="457200" indent="-457200">
              <a:lnSpc>
                <a:spcPct val="150000"/>
              </a:lnSpc>
              <a:buFont typeface="Wingdings" panose="05000000000000000000" pitchFamily="2" charset="2"/>
              <a:buChar char="Ø"/>
            </a:pPr>
            <a:r>
              <a:rPr lang="en-US" sz="2000" dirty="0" smtClean="0">
                <a:latin typeface="Twinkl Cursive Looped" panose="02000000000000000000" pitchFamily="2" charset="0"/>
              </a:rPr>
              <a:t>Age appropriate gaming</a:t>
            </a:r>
          </a:p>
          <a:p>
            <a:pPr marL="457200" indent="-457200">
              <a:lnSpc>
                <a:spcPct val="150000"/>
              </a:lnSpc>
              <a:buFont typeface="Wingdings" panose="05000000000000000000" pitchFamily="2" charset="2"/>
              <a:buChar char="Ø"/>
            </a:pPr>
            <a:r>
              <a:rPr lang="en-US" sz="2000" dirty="0">
                <a:latin typeface="Twinkl Cursive Looped" panose="02000000000000000000" pitchFamily="2" charset="0"/>
              </a:rPr>
              <a:t>M</a:t>
            </a:r>
            <a:r>
              <a:rPr lang="en-US" sz="2000" dirty="0" smtClean="0">
                <a:latin typeface="Twinkl Cursive Looped" panose="02000000000000000000" pitchFamily="2" charset="0"/>
              </a:rPr>
              <a:t>obile phones – if children have permission to walk to/from school alone, they can be brought into school but must be switched off before they enter the premises. They will then stay in </a:t>
            </a:r>
            <a:r>
              <a:rPr lang="en-GB" sz="2000" dirty="0" smtClean="0">
                <a:latin typeface="Twinkl Cursive Looped" panose="02000000000000000000" pitchFamily="2" charset="0"/>
              </a:rPr>
              <a:t>the office which is locked throughout the day. They can turn them on when they have left the school premises.</a:t>
            </a:r>
          </a:p>
        </p:txBody>
      </p:sp>
      <p:sp>
        <p:nvSpPr>
          <p:cNvPr id="3" name="TextBox 2"/>
          <p:cNvSpPr txBox="1"/>
          <p:nvPr/>
        </p:nvSpPr>
        <p:spPr>
          <a:xfrm>
            <a:off x="3339155" y="-161222"/>
            <a:ext cx="4426212" cy="769441"/>
          </a:xfrm>
          <a:prstGeom prst="rect">
            <a:avLst/>
          </a:prstGeom>
          <a:noFill/>
        </p:spPr>
        <p:txBody>
          <a:bodyPr wrap="none" rtlCol="0">
            <a:spAutoFit/>
          </a:bodyPr>
          <a:lstStyle/>
          <a:p>
            <a:r>
              <a:rPr lang="en-US" sz="4400" b="1" u="sng" dirty="0" smtClean="0">
                <a:latin typeface="Twinkl Cursive Looped" panose="02000000000000000000" pitchFamily="2" charset="0"/>
              </a:rPr>
              <a:t>Key Information</a:t>
            </a:r>
            <a:endParaRPr lang="en-GB" sz="4400" b="1" u="sng" dirty="0">
              <a:latin typeface="Twinkl Cursive Looped" panose="02000000000000000000" pitchFamily="2" charset="0"/>
            </a:endParaRPr>
          </a:p>
        </p:txBody>
      </p:sp>
    </p:spTree>
    <p:extLst>
      <p:ext uri="{BB962C8B-B14F-4D97-AF65-F5344CB8AC3E}">
        <p14:creationId xmlns:p14="http://schemas.microsoft.com/office/powerpoint/2010/main" val="24125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588" y="-300143"/>
            <a:ext cx="7019779" cy="1856935"/>
          </a:xfrm>
          <a:prstGeom prst="rect">
            <a:avLst/>
          </a:prstGeom>
          <a:noFill/>
        </p:spPr>
        <p:txBody>
          <a:bodyPr wrap="square" rtlCol="0">
            <a:spAutoFit/>
          </a:bodyPr>
          <a:lstStyle/>
          <a:p>
            <a:endParaRPr lang="en-GB" dirty="0"/>
          </a:p>
        </p:txBody>
      </p:sp>
      <p:sp>
        <p:nvSpPr>
          <p:cNvPr id="4" name="TextBox 3"/>
          <p:cNvSpPr txBox="1"/>
          <p:nvPr/>
        </p:nvSpPr>
        <p:spPr>
          <a:xfrm>
            <a:off x="250982" y="769441"/>
            <a:ext cx="11770033" cy="549381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b="1" dirty="0" smtClean="0">
                <a:latin typeface="Twinkl Cursive Looped" panose="02000000000000000000" pitchFamily="2" charset="0"/>
              </a:rPr>
              <a:t>Developing Independence</a:t>
            </a:r>
          </a:p>
          <a:p>
            <a:pPr marL="342900" indent="-342900">
              <a:lnSpc>
                <a:spcPct val="150000"/>
              </a:lnSpc>
              <a:buFont typeface="Wingdings" panose="05000000000000000000" pitchFamily="2" charset="2"/>
              <a:buChar char="Ø"/>
            </a:pPr>
            <a:r>
              <a:rPr lang="en-GB" sz="2000" dirty="0" smtClean="0">
                <a:latin typeface="Twinkl Cursive Looped" panose="02000000000000000000" pitchFamily="2" charset="0"/>
              </a:rPr>
              <a:t>Walking to and from home without an adult.</a:t>
            </a:r>
          </a:p>
          <a:p>
            <a:pPr marL="342900" indent="-342900">
              <a:lnSpc>
                <a:spcPct val="150000"/>
              </a:lnSpc>
              <a:buFont typeface="Wingdings" panose="05000000000000000000" pitchFamily="2" charset="2"/>
              <a:buChar char="Ø"/>
            </a:pPr>
            <a:r>
              <a:rPr lang="en-GB" sz="2000" dirty="0" smtClean="0">
                <a:latin typeface="Twinkl Cursive Looped" panose="02000000000000000000" pitchFamily="2" charset="0"/>
              </a:rPr>
              <a:t>Class and who school jobs.</a:t>
            </a:r>
          </a:p>
          <a:p>
            <a:pPr marL="342900" indent="-342900">
              <a:lnSpc>
                <a:spcPct val="150000"/>
              </a:lnSpc>
              <a:buFont typeface="Wingdings" panose="05000000000000000000" pitchFamily="2" charset="2"/>
              <a:buChar char="Ø"/>
            </a:pPr>
            <a:r>
              <a:rPr lang="en-GB" sz="2000" dirty="0" smtClean="0">
                <a:latin typeface="Twinkl Cursive Looped" panose="02000000000000000000" pitchFamily="2" charset="0"/>
              </a:rPr>
              <a:t>Changing learning partners</a:t>
            </a:r>
          </a:p>
          <a:p>
            <a:pPr marL="342900" indent="-342900">
              <a:lnSpc>
                <a:spcPct val="150000"/>
              </a:lnSpc>
              <a:buFont typeface="Wingdings" panose="05000000000000000000" pitchFamily="2" charset="2"/>
              <a:buChar char="Ø"/>
            </a:pPr>
            <a:r>
              <a:rPr lang="en-GB" dirty="0" smtClean="0">
                <a:latin typeface="Twinkl Cursive Looped" panose="02000000000000000000" pitchFamily="2" charset="0"/>
              </a:rPr>
              <a:t>Home learning. Homework will be set on Friday and will always include </a:t>
            </a:r>
            <a:r>
              <a:rPr lang="en-GB" b="1" u="sng" dirty="0" smtClean="0">
                <a:latin typeface="Twinkl Cursive Looped" panose="02000000000000000000" pitchFamily="2" charset="0"/>
              </a:rPr>
              <a:t>spelling</a:t>
            </a:r>
            <a:r>
              <a:rPr lang="en-GB" dirty="0" smtClean="0">
                <a:latin typeface="Twinkl Cursive Looped" panose="02000000000000000000" pitchFamily="2" charset="0"/>
              </a:rPr>
              <a:t>, </a:t>
            </a:r>
            <a:r>
              <a:rPr lang="en-GB" b="1" u="sng" dirty="0" smtClean="0">
                <a:latin typeface="Twinkl Cursive Looped" panose="02000000000000000000" pitchFamily="2" charset="0"/>
              </a:rPr>
              <a:t>reading</a:t>
            </a:r>
            <a:r>
              <a:rPr lang="en-GB" dirty="0" smtClean="0">
                <a:latin typeface="Twinkl Cursive Looped" panose="02000000000000000000" pitchFamily="2" charset="0"/>
              </a:rPr>
              <a:t> and </a:t>
            </a:r>
            <a:r>
              <a:rPr lang="en-GB" b="1" u="sng" dirty="0" smtClean="0">
                <a:latin typeface="Twinkl Cursive Looped" panose="02000000000000000000" pitchFamily="2" charset="0"/>
              </a:rPr>
              <a:t>maths</a:t>
            </a:r>
            <a:r>
              <a:rPr lang="en-GB" dirty="0" smtClean="0">
                <a:latin typeface="Twinkl Cursive Looped" panose="02000000000000000000" pitchFamily="2" charset="0"/>
              </a:rPr>
              <a:t> work.</a:t>
            </a:r>
          </a:p>
          <a:p>
            <a:pPr marL="285750" indent="-285750">
              <a:buFontTx/>
              <a:buChar char="-"/>
            </a:pPr>
            <a:r>
              <a:rPr lang="en-GB" dirty="0" smtClean="0">
                <a:latin typeface="Twinkl Cursive Looped" panose="02000000000000000000" pitchFamily="2" charset="0"/>
              </a:rPr>
              <a:t>At </a:t>
            </a:r>
            <a:r>
              <a:rPr lang="en-GB" dirty="0">
                <a:latin typeface="Twinkl Cursive Looped" panose="02000000000000000000" pitchFamily="2" charset="0"/>
              </a:rPr>
              <a:t>least 15 minutes daily reading </a:t>
            </a:r>
            <a:r>
              <a:rPr lang="en-GB" dirty="0" smtClean="0">
                <a:latin typeface="Twinkl Cursive Looped" panose="02000000000000000000" pitchFamily="2" charset="0"/>
              </a:rPr>
              <a:t>– Accelerated </a:t>
            </a:r>
            <a:r>
              <a:rPr lang="en-GB" dirty="0">
                <a:latin typeface="Twinkl Cursive Looped" panose="02000000000000000000" pitchFamily="2" charset="0"/>
              </a:rPr>
              <a:t>Reader books, books from home and library </a:t>
            </a:r>
            <a:r>
              <a:rPr lang="en-GB" dirty="0" smtClean="0">
                <a:latin typeface="Twinkl Cursive Looped" panose="02000000000000000000" pitchFamily="2" charset="0"/>
              </a:rPr>
              <a:t>books</a:t>
            </a:r>
          </a:p>
          <a:p>
            <a:pPr marL="285750" indent="-285750">
              <a:buFontTx/>
              <a:buChar char="-"/>
            </a:pPr>
            <a:r>
              <a:rPr lang="en-GB" dirty="0" smtClean="0">
                <a:latin typeface="Twinkl Cursive Looped" panose="02000000000000000000" pitchFamily="2" charset="0"/>
              </a:rPr>
              <a:t>Learning </a:t>
            </a:r>
            <a:r>
              <a:rPr lang="en-GB" dirty="0">
                <a:latin typeface="Twinkl Cursive Looped" panose="02000000000000000000" pitchFamily="2" charset="0"/>
              </a:rPr>
              <a:t>to spell Year 5 and 6 words and learning and applying spelling rules - 5 minutes daily. A weekly spelling list will be sent home to help with this and they are tested weekly on these. </a:t>
            </a:r>
            <a:endParaRPr lang="en-GB" dirty="0" smtClean="0">
              <a:latin typeface="Twinkl Cursive Looped" panose="02000000000000000000" pitchFamily="2" charset="0"/>
            </a:endParaRPr>
          </a:p>
          <a:p>
            <a:pPr marL="285750" indent="-285750">
              <a:buFontTx/>
              <a:buChar char="-"/>
            </a:pPr>
            <a:r>
              <a:rPr lang="en-GB" dirty="0" smtClean="0">
                <a:latin typeface="Twinkl Cursive Looped" panose="02000000000000000000" pitchFamily="2" charset="0"/>
              </a:rPr>
              <a:t>Learning </a:t>
            </a:r>
            <a:r>
              <a:rPr lang="en-GB" dirty="0">
                <a:latin typeface="Twinkl Cursive Looped" panose="02000000000000000000" pitchFamily="2" charset="0"/>
              </a:rPr>
              <a:t>and consolidation of times tables (using TT </a:t>
            </a:r>
            <a:r>
              <a:rPr lang="en-GB" dirty="0" err="1" smtClean="0">
                <a:latin typeface="Twinkl Cursive Looped" panose="02000000000000000000" pitchFamily="2" charset="0"/>
              </a:rPr>
              <a:t>Rockstars</a:t>
            </a:r>
            <a:r>
              <a:rPr lang="en-GB" dirty="0" smtClean="0">
                <a:latin typeface="Twinkl Cursive Looped" panose="02000000000000000000" pitchFamily="2" charset="0"/>
              </a:rPr>
              <a:t>). Their will be a weekly times tables check.</a:t>
            </a:r>
            <a:endParaRPr lang="en-GB" dirty="0">
              <a:latin typeface="Twinkl Cursive Looped" panose="02000000000000000000" pitchFamily="2" charset="0"/>
            </a:endParaRPr>
          </a:p>
          <a:p>
            <a:pPr marL="285750" indent="-285750">
              <a:buFontTx/>
              <a:buChar char="-"/>
            </a:pPr>
            <a:r>
              <a:rPr lang="en-GB" dirty="0" smtClean="0">
                <a:latin typeface="Twinkl Cursive Looped" panose="02000000000000000000" pitchFamily="2" charset="0"/>
              </a:rPr>
              <a:t>Termly </a:t>
            </a:r>
            <a:r>
              <a:rPr lang="en-GB" dirty="0">
                <a:latin typeface="Twinkl Cursive Looped" panose="02000000000000000000" pitchFamily="2" charset="0"/>
              </a:rPr>
              <a:t>creative tasks, linked to topic </a:t>
            </a:r>
            <a:r>
              <a:rPr lang="en-GB" dirty="0" smtClean="0">
                <a:latin typeface="Twinkl Cursive Looped" panose="02000000000000000000" pitchFamily="2" charset="0"/>
              </a:rPr>
              <a:t>learning.</a:t>
            </a:r>
          </a:p>
          <a:p>
            <a:pPr marL="457200" indent="-457200">
              <a:lnSpc>
                <a:spcPct val="150000"/>
              </a:lnSpc>
              <a:buFont typeface="Arial" panose="020B0604020202020204" pitchFamily="34" charset="0"/>
              <a:buChar char="•"/>
            </a:pPr>
            <a:r>
              <a:rPr lang="en-US" sz="2800" b="1" dirty="0" smtClean="0">
                <a:latin typeface="Twinkl Cursive Looped" panose="02000000000000000000" pitchFamily="2" charset="0"/>
              </a:rPr>
              <a:t>PE</a:t>
            </a:r>
          </a:p>
          <a:p>
            <a:pPr marL="457200" indent="-457200">
              <a:lnSpc>
                <a:spcPct val="150000"/>
              </a:lnSpc>
              <a:buFont typeface="Wingdings" panose="05000000000000000000" pitchFamily="2" charset="2"/>
              <a:buChar char="Ø"/>
            </a:pPr>
            <a:r>
              <a:rPr lang="en-US" sz="2000" dirty="0" smtClean="0">
                <a:latin typeface="Twinkl Cursive Looped" panose="02000000000000000000" pitchFamily="2" charset="0"/>
              </a:rPr>
              <a:t>Outdoor and indoor kit on PE days (Monday and Wednesdays). Please remember hair tied or pinned back, no earrings, short nails and a jumper and joggers in colder weather.</a:t>
            </a:r>
            <a:endParaRPr lang="en-GB" sz="2000" dirty="0" smtClean="0">
              <a:latin typeface="Twinkl Cursive Looped" panose="02000000000000000000" pitchFamily="2" charset="0"/>
            </a:endParaRPr>
          </a:p>
        </p:txBody>
      </p:sp>
      <p:sp>
        <p:nvSpPr>
          <p:cNvPr id="3" name="TextBox 2"/>
          <p:cNvSpPr txBox="1"/>
          <p:nvPr/>
        </p:nvSpPr>
        <p:spPr>
          <a:xfrm>
            <a:off x="490670" y="0"/>
            <a:ext cx="4426212" cy="769441"/>
          </a:xfrm>
          <a:prstGeom prst="rect">
            <a:avLst/>
          </a:prstGeom>
          <a:noFill/>
        </p:spPr>
        <p:txBody>
          <a:bodyPr wrap="none" rtlCol="0">
            <a:spAutoFit/>
          </a:bodyPr>
          <a:lstStyle/>
          <a:p>
            <a:r>
              <a:rPr lang="en-US" sz="4400" b="1" u="sng" dirty="0" smtClean="0">
                <a:latin typeface="Twinkl Cursive Looped" panose="02000000000000000000" pitchFamily="2" charset="0"/>
              </a:rPr>
              <a:t>Key Information</a:t>
            </a:r>
            <a:endParaRPr lang="en-GB" sz="4400" b="1" u="sng" dirty="0">
              <a:latin typeface="Twinkl Cursive Looped" panose="02000000000000000000" pitchFamily="2" charset="0"/>
            </a:endParaRPr>
          </a:p>
        </p:txBody>
      </p:sp>
    </p:spTree>
    <p:extLst>
      <p:ext uri="{BB962C8B-B14F-4D97-AF65-F5344CB8AC3E}">
        <p14:creationId xmlns:p14="http://schemas.microsoft.com/office/powerpoint/2010/main" val="3177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3193885"/>
              </p:ext>
            </p:extLst>
          </p:nvPr>
        </p:nvGraphicFramePr>
        <p:xfrm>
          <a:off x="200543" y="771666"/>
          <a:ext cx="11608598" cy="5707194"/>
        </p:xfrm>
        <a:graphic>
          <a:graphicData uri="http://schemas.openxmlformats.org/drawingml/2006/table">
            <a:tbl>
              <a:tblPr firstRow="1" firstCol="1" bandRow="1"/>
              <a:tblGrid>
                <a:gridCol w="2029701">
                  <a:extLst>
                    <a:ext uri="{9D8B030D-6E8A-4147-A177-3AD203B41FA5}">
                      <a16:colId xmlns:a16="http://schemas.microsoft.com/office/drawing/2014/main" val="20000"/>
                    </a:ext>
                  </a:extLst>
                </a:gridCol>
                <a:gridCol w="3813717">
                  <a:extLst>
                    <a:ext uri="{9D8B030D-6E8A-4147-A177-3AD203B41FA5}">
                      <a16:colId xmlns:a16="http://schemas.microsoft.com/office/drawing/2014/main" val="20001"/>
                    </a:ext>
                  </a:extLst>
                </a:gridCol>
                <a:gridCol w="5765180">
                  <a:extLst>
                    <a:ext uri="{9D8B030D-6E8A-4147-A177-3AD203B41FA5}">
                      <a16:colId xmlns:a16="http://schemas.microsoft.com/office/drawing/2014/main" val="20002"/>
                    </a:ext>
                  </a:extLst>
                </a:gridCol>
              </a:tblGrid>
              <a:tr h="530513">
                <a:tc>
                  <a:txBody>
                    <a:bodyPr/>
                    <a:lstStyle/>
                    <a:p>
                      <a:pPr algn="ctr">
                        <a:lnSpc>
                          <a:spcPct val="115000"/>
                        </a:lnSpc>
                        <a:spcAft>
                          <a:spcPts val="0"/>
                        </a:spcAft>
                      </a:pPr>
                      <a:r>
                        <a:rPr lang="en-GB" sz="1600" b="1" u="sng" dirty="0">
                          <a:effectLst/>
                          <a:latin typeface="Twinkl Cursive Looped" panose="02000000000000000000" pitchFamily="2" charset="0"/>
                          <a:ea typeface="Calibri"/>
                          <a:cs typeface="Times New Roman"/>
                        </a:rPr>
                        <a:t>Term</a:t>
                      </a:r>
                      <a:endParaRPr lang="en-GB" sz="1100" b="1" u="sng"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1600" b="1" u="sng" dirty="0">
                          <a:effectLst/>
                          <a:latin typeface="Twinkl Cursive Looped" panose="02000000000000000000" pitchFamily="2" charset="0"/>
                          <a:ea typeface="Calibri"/>
                          <a:cs typeface="Times New Roman"/>
                        </a:rPr>
                        <a:t>Topic</a:t>
                      </a:r>
                      <a:endParaRPr lang="en-GB" sz="1100" b="1" u="sng"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en-GB" sz="1600" b="1" u="sng" dirty="0" smtClean="0">
                          <a:effectLst/>
                          <a:latin typeface="Twinkl Cursive Looped" panose="02000000000000000000" pitchFamily="2" charset="0"/>
                          <a:ea typeface="Calibri"/>
                          <a:cs typeface="Times New Roman"/>
                        </a:rPr>
                        <a:t>Events</a:t>
                      </a:r>
                      <a:r>
                        <a:rPr lang="en-GB" sz="1600" b="0" u="none" dirty="0" smtClean="0">
                          <a:effectLst/>
                          <a:latin typeface="Twinkl Cursive Looped" panose="02000000000000000000" pitchFamily="2" charset="0"/>
                          <a:ea typeface="Calibri"/>
                          <a:cs typeface="Times New Roman"/>
                        </a:rPr>
                        <a:t> </a:t>
                      </a:r>
                      <a:r>
                        <a:rPr lang="en-GB" sz="1000" b="0" u="none" dirty="0" smtClean="0">
                          <a:effectLst/>
                          <a:latin typeface="Twinkl Cursive Looped" panose="02000000000000000000" pitchFamily="2" charset="0"/>
                          <a:ea typeface="Calibri"/>
                          <a:cs typeface="Times New Roman"/>
                        </a:rPr>
                        <a:t>(which may change or be postponed due</a:t>
                      </a:r>
                      <a:r>
                        <a:rPr lang="en-GB" sz="1000" b="0" u="none" baseline="0" dirty="0" smtClean="0">
                          <a:effectLst/>
                          <a:latin typeface="Twinkl Cursive Looped" panose="02000000000000000000" pitchFamily="2" charset="0"/>
                          <a:ea typeface="Calibri"/>
                          <a:cs typeface="Times New Roman"/>
                        </a:rPr>
                        <a:t> to the current situation)</a:t>
                      </a:r>
                      <a:endParaRPr lang="en-GB" sz="1000" b="1" u="sng"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1897620">
                <a:tc>
                  <a:txBody>
                    <a:bodyPr/>
                    <a:lstStyle/>
                    <a:p>
                      <a:pPr algn="ctr">
                        <a:lnSpc>
                          <a:spcPct val="115000"/>
                        </a:lnSpc>
                        <a:spcAft>
                          <a:spcPts val="0"/>
                        </a:spcAft>
                      </a:pPr>
                      <a:r>
                        <a:rPr lang="en-GB" sz="1600" b="1" dirty="0">
                          <a:effectLst/>
                          <a:latin typeface="Twinkl Cursive Looped" panose="02000000000000000000" pitchFamily="2" charset="0"/>
                          <a:ea typeface="Calibri"/>
                          <a:cs typeface="Times New Roman"/>
                        </a:rPr>
                        <a:t>Autumn</a:t>
                      </a:r>
                      <a:endParaRPr lang="en-GB" sz="1100" b="1"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GB" sz="1600" b="1" dirty="0" smtClean="0">
                          <a:effectLst/>
                          <a:latin typeface="Twinkl Cursive Looped" panose="02000000000000000000" pitchFamily="2" charset="0"/>
                          <a:ea typeface="Calibri"/>
                          <a:cs typeface="Times New Roman"/>
                        </a:rPr>
                        <a:t>We’ll Meet Again </a:t>
                      </a:r>
                      <a:r>
                        <a:rPr lang="en-GB" sz="1600" dirty="0" smtClean="0">
                          <a:effectLst/>
                          <a:latin typeface="Twinkl Cursive Looped" panose="02000000000000000000" pitchFamily="2" charset="0"/>
                          <a:ea typeface="Calibri"/>
                          <a:cs typeface="Times New Roman"/>
                        </a:rPr>
                        <a:t>(WW2)</a:t>
                      </a:r>
                    </a:p>
                    <a:p>
                      <a:pPr algn="ctr">
                        <a:lnSpc>
                          <a:spcPct val="115000"/>
                        </a:lnSpc>
                        <a:spcAft>
                          <a:spcPts val="0"/>
                        </a:spcAft>
                      </a:pPr>
                      <a:r>
                        <a:rPr lang="en-GB" sz="1600" b="1" dirty="0" smtClean="0">
                          <a:effectLst/>
                          <a:latin typeface="Twinkl Cursive Looped" panose="02000000000000000000" pitchFamily="2" charset="0"/>
                          <a:ea typeface="Calibri"/>
                          <a:cs typeface="Times New Roman"/>
                        </a:rPr>
                        <a:t>Back in Time for Tea</a:t>
                      </a:r>
                    </a:p>
                    <a:p>
                      <a:pPr algn="ctr">
                        <a:lnSpc>
                          <a:spcPct val="115000"/>
                        </a:lnSpc>
                        <a:spcAft>
                          <a:spcPts val="0"/>
                        </a:spcAft>
                      </a:pPr>
                      <a:r>
                        <a:rPr lang="en-GB" sz="1600" dirty="0" smtClean="0">
                          <a:effectLst/>
                          <a:latin typeface="Twinkl Cursive Looped" panose="02000000000000000000" pitchFamily="2" charset="0"/>
                          <a:ea typeface="Calibri"/>
                          <a:cs typeface="Times New Roman"/>
                        </a:rPr>
                        <a:t>(British</a:t>
                      </a:r>
                      <a:r>
                        <a:rPr lang="en-GB" sz="1600" baseline="0" dirty="0" smtClean="0">
                          <a:effectLst/>
                          <a:latin typeface="Twinkl Cursive Looped" panose="02000000000000000000" pitchFamily="2" charset="0"/>
                          <a:ea typeface="Calibri"/>
                          <a:cs typeface="Times New Roman"/>
                        </a:rPr>
                        <a:t> history from 1945 to 2000)</a:t>
                      </a:r>
                      <a:endParaRPr lang="en-GB" sz="1100"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GB" sz="1600" dirty="0" smtClean="0">
                          <a:effectLst/>
                          <a:latin typeface="Twinkl Cursive Looped" panose="02000000000000000000" pitchFamily="2" charset="0"/>
                          <a:ea typeface="Calibri"/>
                          <a:cs typeface="Times New Roman"/>
                        </a:rPr>
                        <a:t>WW2</a:t>
                      </a:r>
                      <a:r>
                        <a:rPr lang="en-GB" sz="1600" baseline="0" dirty="0" smtClean="0">
                          <a:effectLst/>
                          <a:latin typeface="Twinkl Cursive Looped" panose="02000000000000000000" pitchFamily="2" charset="0"/>
                          <a:ea typeface="Calibri"/>
                          <a:cs typeface="Times New Roman"/>
                        </a:rPr>
                        <a:t> trip</a:t>
                      </a:r>
                      <a:r>
                        <a:rPr lang="en-GB" sz="1600" dirty="0" smtClean="0">
                          <a:effectLst/>
                          <a:latin typeface="Twinkl Cursive Looped" panose="02000000000000000000" pitchFamily="2" charset="0"/>
                          <a:ea typeface="Calibri"/>
                          <a:cs typeface="Times New Roman"/>
                        </a:rPr>
                        <a:t> tbc.</a:t>
                      </a:r>
                      <a:r>
                        <a:rPr lang="en-GB" sz="1600" baseline="0" dirty="0" smtClean="0">
                          <a:effectLst/>
                          <a:latin typeface="Twinkl Cursive Looped" panose="02000000000000000000" pitchFamily="2" charset="0"/>
                          <a:ea typeface="Calibri"/>
                          <a:cs typeface="Times New Roman"/>
                        </a:rPr>
                        <a:t> </a:t>
                      </a:r>
                      <a:r>
                        <a:rPr lang="en-GB" sz="1600" dirty="0" smtClean="0">
                          <a:effectLst/>
                          <a:latin typeface="Twinkl Cursive Looped" panose="02000000000000000000" pitchFamily="2" charset="0"/>
                          <a:ea typeface="Calibri"/>
                          <a:cs typeface="Times New Roman"/>
                        </a:rPr>
                        <a:t>(possibly</a:t>
                      </a:r>
                      <a:r>
                        <a:rPr lang="en-GB" sz="1600" baseline="0" dirty="0" smtClean="0">
                          <a:effectLst/>
                          <a:latin typeface="Twinkl Cursive Looped" panose="02000000000000000000" pitchFamily="2" charset="0"/>
                          <a:ea typeface="Calibri"/>
                          <a:cs typeface="Times New Roman"/>
                        </a:rPr>
                        <a:t> Thursday 7th</a:t>
                      </a:r>
                      <a:r>
                        <a:rPr lang="en-GB" sz="1600" dirty="0" smtClean="0">
                          <a:effectLst/>
                          <a:latin typeface="Twinkl Cursive Looped" panose="02000000000000000000" pitchFamily="2" charset="0"/>
                          <a:ea typeface="Calibri"/>
                          <a:cs typeface="Times New Roman"/>
                        </a:rPr>
                        <a:t> November)</a:t>
                      </a:r>
                    </a:p>
                    <a:p>
                      <a:pPr algn="ctr">
                        <a:lnSpc>
                          <a:spcPct val="115000"/>
                        </a:lnSpc>
                        <a:spcAft>
                          <a:spcPts val="0"/>
                        </a:spcAft>
                      </a:pPr>
                      <a:r>
                        <a:rPr lang="en-GB" sz="1600" dirty="0" err="1" smtClean="0">
                          <a:effectLst/>
                          <a:latin typeface="Twinkl Cursive Looped" panose="02000000000000000000" pitchFamily="2" charset="0"/>
                          <a:ea typeface="Calibri"/>
                          <a:cs typeface="Times New Roman"/>
                        </a:rPr>
                        <a:t>Bikeability</a:t>
                      </a:r>
                      <a:r>
                        <a:rPr lang="en-GB" sz="1600" dirty="0" smtClean="0">
                          <a:effectLst/>
                          <a:latin typeface="Twinkl Cursive Looped" panose="02000000000000000000" pitchFamily="2" charset="0"/>
                          <a:ea typeface="Calibri"/>
                          <a:cs typeface="Times New Roman"/>
                        </a:rPr>
                        <a:t> (week beginning 9</a:t>
                      </a:r>
                      <a:r>
                        <a:rPr lang="en-GB" sz="1600" baseline="30000" dirty="0" smtClean="0">
                          <a:effectLst/>
                          <a:latin typeface="Twinkl Cursive Looped" panose="02000000000000000000" pitchFamily="2" charset="0"/>
                          <a:ea typeface="Calibri"/>
                          <a:cs typeface="Times New Roman"/>
                        </a:rPr>
                        <a:t>th</a:t>
                      </a:r>
                      <a:r>
                        <a:rPr lang="en-GB" sz="1600" dirty="0" smtClean="0">
                          <a:effectLst/>
                          <a:latin typeface="Twinkl Cursive Looped" panose="02000000000000000000" pitchFamily="2" charset="0"/>
                          <a:ea typeface="Calibri"/>
                          <a:cs typeface="Times New Roman"/>
                        </a:rPr>
                        <a:t> December)</a:t>
                      </a:r>
                    </a:p>
                    <a:p>
                      <a:pPr algn="ctr">
                        <a:lnSpc>
                          <a:spcPct val="115000"/>
                        </a:lnSpc>
                        <a:spcAft>
                          <a:spcPts val="0"/>
                        </a:spcAft>
                      </a:pPr>
                      <a:r>
                        <a:rPr lang="en-GB" sz="1600" dirty="0" smtClean="0">
                          <a:effectLst/>
                          <a:latin typeface="Twinkl Cursive Looped" panose="02000000000000000000" pitchFamily="2" charset="0"/>
                          <a:ea typeface="Calibri"/>
                          <a:cs typeface="Times New Roman"/>
                        </a:rPr>
                        <a:t>VE Day Tea</a:t>
                      </a:r>
                      <a:r>
                        <a:rPr lang="en-GB" sz="1600" baseline="0" dirty="0" smtClean="0">
                          <a:effectLst/>
                          <a:latin typeface="Twinkl Cursive Looped" panose="02000000000000000000" pitchFamily="2" charset="0"/>
                          <a:ea typeface="Calibri"/>
                          <a:cs typeface="Times New Roman"/>
                        </a:rPr>
                        <a:t> Party</a:t>
                      </a:r>
                      <a:endParaRPr lang="en-GB" sz="1600" dirty="0" smtClean="0">
                        <a:effectLst/>
                        <a:latin typeface="Twinkl Cursive Looped" panose="02000000000000000000" pitchFamily="2" charset="0"/>
                        <a:ea typeface="Calibri"/>
                        <a:cs typeface="Times New Roman"/>
                      </a:endParaRPr>
                    </a:p>
                    <a:p>
                      <a:pPr algn="ctr">
                        <a:lnSpc>
                          <a:spcPct val="115000"/>
                        </a:lnSpc>
                        <a:spcAft>
                          <a:spcPts val="0"/>
                        </a:spcAft>
                      </a:pPr>
                      <a:r>
                        <a:rPr lang="en-GB" sz="1600" dirty="0" smtClean="0">
                          <a:effectLst/>
                          <a:latin typeface="Twinkl Cursive Looped" panose="02000000000000000000" pitchFamily="2" charset="0"/>
                          <a:ea typeface="Calibri"/>
                          <a:cs typeface="Times New Roman"/>
                        </a:rPr>
                        <a:t>Millennium</a:t>
                      </a:r>
                      <a:r>
                        <a:rPr lang="en-GB" sz="1600" baseline="0" dirty="0" smtClean="0">
                          <a:effectLst/>
                          <a:latin typeface="Twinkl Cursive Looped" panose="02000000000000000000" pitchFamily="2" charset="0"/>
                          <a:ea typeface="Calibri"/>
                          <a:cs typeface="Times New Roman"/>
                        </a:rPr>
                        <a:t> Tea Party</a:t>
                      </a:r>
                      <a:endParaRPr lang="en-GB" sz="1600" dirty="0" smtClean="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1"/>
                  </a:ext>
                </a:extLst>
              </a:tr>
              <a:tr h="1363999">
                <a:tc>
                  <a:txBody>
                    <a:bodyPr/>
                    <a:lstStyle/>
                    <a:p>
                      <a:pPr algn="ctr">
                        <a:lnSpc>
                          <a:spcPct val="115000"/>
                        </a:lnSpc>
                        <a:spcAft>
                          <a:spcPts val="0"/>
                        </a:spcAft>
                      </a:pPr>
                      <a:r>
                        <a:rPr lang="en-GB" sz="1600" b="1" dirty="0">
                          <a:effectLst/>
                          <a:latin typeface="Twinkl Cursive Looped" panose="02000000000000000000" pitchFamily="2" charset="0"/>
                          <a:ea typeface="Calibri"/>
                          <a:cs typeface="Times New Roman"/>
                        </a:rPr>
                        <a:t>Spring</a:t>
                      </a:r>
                      <a:endParaRPr lang="en-GB" sz="1100" b="1"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GB" sz="1600" b="1" dirty="0" smtClean="0">
                          <a:effectLst/>
                          <a:latin typeface="Twinkl Cursive Looped" panose="02000000000000000000" pitchFamily="2" charset="0"/>
                          <a:ea typeface="Calibri"/>
                          <a:cs typeface="Times New Roman"/>
                        </a:rPr>
                        <a:t>On </a:t>
                      </a:r>
                      <a:r>
                        <a:rPr lang="en-GB" sz="1600" b="1" dirty="0">
                          <a:effectLst/>
                          <a:latin typeface="Twinkl Cursive Looped" panose="02000000000000000000" pitchFamily="2" charset="0"/>
                          <a:ea typeface="Calibri"/>
                          <a:cs typeface="Times New Roman"/>
                        </a:rPr>
                        <a:t>the </a:t>
                      </a:r>
                      <a:r>
                        <a:rPr lang="en-GB" sz="1600" b="1" dirty="0" smtClean="0">
                          <a:effectLst/>
                          <a:latin typeface="Twinkl Cursive Looped" panose="02000000000000000000" pitchFamily="2" charset="0"/>
                          <a:ea typeface="Calibri"/>
                          <a:cs typeface="Times New Roman"/>
                        </a:rPr>
                        <a:t>Edge</a:t>
                      </a:r>
                      <a:endParaRPr lang="en-GB" sz="1100" b="1" dirty="0">
                        <a:effectLst/>
                        <a:latin typeface="Twinkl Cursive Looped" panose="02000000000000000000" pitchFamily="2" charset="0"/>
                        <a:ea typeface="Calibri"/>
                        <a:cs typeface="Times New Roman"/>
                      </a:endParaRPr>
                    </a:p>
                    <a:p>
                      <a:pPr algn="ctr">
                        <a:lnSpc>
                          <a:spcPct val="115000"/>
                        </a:lnSpc>
                        <a:spcAft>
                          <a:spcPts val="0"/>
                        </a:spcAft>
                      </a:pPr>
                      <a:r>
                        <a:rPr lang="en-GB" sz="1600" dirty="0">
                          <a:effectLst/>
                          <a:latin typeface="Twinkl Cursive Looped" panose="02000000000000000000" pitchFamily="2" charset="0"/>
                          <a:ea typeface="Calibri"/>
                          <a:cs typeface="Times New Roman"/>
                        </a:rPr>
                        <a:t>(</a:t>
                      </a:r>
                      <a:r>
                        <a:rPr lang="en-GB" sz="1600" dirty="0" smtClean="0">
                          <a:effectLst/>
                          <a:latin typeface="Twinkl Cursive Looped" panose="02000000000000000000" pitchFamily="2" charset="0"/>
                          <a:ea typeface="Calibri"/>
                          <a:cs typeface="Times New Roman"/>
                        </a:rPr>
                        <a:t>Survival, Mountains </a:t>
                      </a:r>
                      <a:r>
                        <a:rPr lang="en-GB" sz="1600" dirty="0">
                          <a:effectLst/>
                          <a:latin typeface="Twinkl Cursive Looped" panose="02000000000000000000" pitchFamily="2" charset="0"/>
                          <a:ea typeface="Calibri"/>
                          <a:cs typeface="Times New Roman"/>
                        </a:rPr>
                        <a:t>and Evolution)</a:t>
                      </a:r>
                      <a:endParaRPr lang="en-GB" sz="1100"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GB" sz="1600" dirty="0" smtClean="0">
                          <a:effectLst/>
                          <a:latin typeface="Twinkl Cursive Looped" panose="02000000000000000000" pitchFamily="2" charset="0"/>
                          <a:ea typeface="Calibri"/>
                          <a:cs typeface="Times New Roman"/>
                        </a:rPr>
                        <a:t>Residential: </a:t>
                      </a:r>
                    </a:p>
                    <a:p>
                      <a:pPr algn="ctr">
                        <a:lnSpc>
                          <a:spcPct val="115000"/>
                        </a:lnSpc>
                        <a:spcAft>
                          <a:spcPts val="0"/>
                        </a:spcAft>
                      </a:pPr>
                      <a:r>
                        <a:rPr lang="en-GB" sz="1600" dirty="0" smtClean="0"/>
                        <a:t>MONDAY 24th MARCH – FRIDAY 28th MARCH 2024</a:t>
                      </a:r>
                    </a:p>
                    <a:p>
                      <a:pPr algn="ctr">
                        <a:lnSpc>
                          <a:spcPct val="115000"/>
                        </a:lnSpc>
                        <a:spcAft>
                          <a:spcPts val="0"/>
                        </a:spcAft>
                      </a:pPr>
                      <a:r>
                        <a:rPr lang="en-GB" sz="1600" dirty="0" smtClean="0">
                          <a:effectLst/>
                          <a:latin typeface="Twinkl Cursive Looped" panose="02000000000000000000" pitchFamily="2" charset="0"/>
                          <a:ea typeface="Calibri"/>
                          <a:cs typeface="Times New Roman"/>
                        </a:rPr>
                        <a:t>Bowles Outdoor Centre</a:t>
                      </a:r>
                      <a:r>
                        <a:rPr lang="en-GB" sz="1600" dirty="0">
                          <a:effectLst/>
                          <a:latin typeface="Twinkl Cursive Looped" panose="02000000000000000000" pitchFamily="2" charset="0"/>
                          <a:ea typeface="Calibri"/>
                          <a:cs typeface="Times New Roman"/>
                        </a:rPr>
                        <a:t> </a:t>
                      </a:r>
                      <a:endParaRPr lang="en-GB" sz="1100"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1915062">
                <a:tc>
                  <a:txBody>
                    <a:bodyPr/>
                    <a:lstStyle/>
                    <a:p>
                      <a:pPr algn="ctr">
                        <a:lnSpc>
                          <a:spcPct val="115000"/>
                        </a:lnSpc>
                        <a:spcAft>
                          <a:spcPts val="0"/>
                        </a:spcAft>
                      </a:pPr>
                      <a:r>
                        <a:rPr lang="en-GB" sz="1600" b="1" dirty="0">
                          <a:effectLst/>
                          <a:latin typeface="Twinkl Cursive Looped" panose="02000000000000000000" pitchFamily="2" charset="0"/>
                          <a:ea typeface="Calibri"/>
                          <a:cs typeface="Times New Roman"/>
                        </a:rPr>
                        <a:t>Summer</a:t>
                      </a:r>
                      <a:endParaRPr lang="en-GB" sz="1100" b="1"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GB" sz="1600" dirty="0" smtClean="0">
                        <a:effectLst/>
                        <a:latin typeface="Twinkl Cursive Looped" panose="02000000000000000000" pitchFamily="2" charset="0"/>
                        <a:ea typeface="Calibri"/>
                        <a:cs typeface="Times New Roman"/>
                      </a:endParaRPr>
                    </a:p>
                    <a:p>
                      <a:pPr algn="ctr">
                        <a:lnSpc>
                          <a:spcPct val="115000"/>
                        </a:lnSpc>
                        <a:spcAft>
                          <a:spcPts val="0"/>
                        </a:spcAft>
                      </a:pPr>
                      <a:r>
                        <a:rPr lang="en-US" sz="1600" b="1" dirty="0" smtClean="0">
                          <a:effectLst/>
                          <a:latin typeface="Twinkl Cursive Looped" panose="02000000000000000000" pitchFamily="2" charset="0"/>
                          <a:ea typeface="Calibri"/>
                          <a:cs typeface="Times New Roman"/>
                        </a:rPr>
                        <a:t>Groovy</a:t>
                      </a:r>
                      <a:r>
                        <a:rPr lang="en-US" sz="1600" b="1" baseline="0" dirty="0" smtClean="0">
                          <a:effectLst/>
                          <a:latin typeface="Twinkl Cursive Looped" panose="02000000000000000000" pitchFamily="2" charset="0"/>
                          <a:ea typeface="Calibri"/>
                          <a:cs typeface="Times New Roman"/>
                        </a:rPr>
                        <a:t> Greeks</a:t>
                      </a:r>
                    </a:p>
                    <a:p>
                      <a:pPr algn="ctr">
                        <a:lnSpc>
                          <a:spcPct val="115000"/>
                        </a:lnSpc>
                        <a:spcAft>
                          <a:spcPts val="0"/>
                        </a:spcAft>
                      </a:pPr>
                      <a:r>
                        <a:rPr lang="en-US" sz="1600" baseline="0" dirty="0" smtClean="0">
                          <a:effectLst/>
                          <a:latin typeface="Twinkl Cursive Looped" panose="02000000000000000000" pitchFamily="2" charset="0"/>
                          <a:ea typeface="Calibri"/>
                          <a:cs typeface="Times New Roman"/>
                        </a:rPr>
                        <a:t>(Historical topic looking at Ancient Greek civilization and its impact)</a:t>
                      </a:r>
                      <a:endParaRPr lang="en-US" sz="1600" dirty="0" smtClean="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n-GB" sz="1600" dirty="0" smtClean="0">
                        <a:effectLst/>
                        <a:latin typeface="Twinkl Cursive Looped" panose="02000000000000000000" pitchFamily="2" charset="0"/>
                        <a:ea typeface="Calibri"/>
                        <a:cs typeface="Times New Roman"/>
                      </a:endParaRPr>
                    </a:p>
                    <a:p>
                      <a:pPr algn="ctr">
                        <a:lnSpc>
                          <a:spcPct val="115000"/>
                        </a:lnSpc>
                        <a:spcAft>
                          <a:spcPts val="0"/>
                        </a:spcAft>
                      </a:pPr>
                      <a:r>
                        <a:rPr lang="en-GB" sz="1600" dirty="0" smtClean="0">
                          <a:effectLst/>
                          <a:latin typeface="Twinkl Cursive Looped" panose="02000000000000000000" pitchFamily="2" charset="0"/>
                          <a:ea typeface="Calibri"/>
                          <a:cs typeface="Times New Roman"/>
                        </a:rPr>
                        <a:t>End</a:t>
                      </a:r>
                      <a:r>
                        <a:rPr lang="en-GB" sz="1600" baseline="0" dirty="0" smtClean="0">
                          <a:effectLst/>
                          <a:latin typeface="Twinkl Cursive Looped" panose="02000000000000000000" pitchFamily="2" charset="0"/>
                          <a:ea typeface="Calibri"/>
                          <a:cs typeface="Times New Roman"/>
                        </a:rPr>
                        <a:t> of year production</a:t>
                      </a:r>
                      <a:endParaRPr lang="en-GB" sz="1600" dirty="0">
                        <a:effectLst/>
                        <a:latin typeface="Twinkl Cursive Looped" panose="02000000000000000000"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342337" y="0"/>
            <a:ext cx="4826962" cy="769441"/>
          </a:xfrm>
          <a:prstGeom prst="rect">
            <a:avLst/>
          </a:prstGeom>
          <a:noFill/>
        </p:spPr>
        <p:txBody>
          <a:bodyPr wrap="none" rtlCol="0">
            <a:spAutoFit/>
          </a:bodyPr>
          <a:lstStyle/>
          <a:p>
            <a:r>
              <a:rPr lang="en-GB" sz="4400" b="1" u="sng" dirty="0" smtClean="0">
                <a:latin typeface="Twinkl Cursive Looped" panose="02000000000000000000" pitchFamily="2" charset="0"/>
              </a:rPr>
              <a:t>Topics and Events</a:t>
            </a:r>
            <a:endParaRPr lang="en-GB" sz="4400" b="1" u="sng" dirty="0">
              <a:latin typeface="Twinkl Cursive Looped" panose="02000000000000000000" pitchFamily="2" charset="0"/>
            </a:endParaRPr>
          </a:p>
        </p:txBody>
      </p:sp>
    </p:spTree>
    <p:extLst>
      <p:ext uri="{BB962C8B-B14F-4D97-AF65-F5344CB8AC3E}">
        <p14:creationId xmlns:p14="http://schemas.microsoft.com/office/powerpoint/2010/main" val="7606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487" y="97463"/>
            <a:ext cx="6939720" cy="769441"/>
          </a:xfrm>
          <a:prstGeom prst="rect">
            <a:avLst/>
          </a:prstGeom>
          <a:noFill/>
        </p:spPr>
        <p:txBody>
          <a:bodyPr wrap="none" rtlCol="0">
            <a:spAutoFit/>
          </a:bodyPr>
          <a:lstStyle/>
          <a:p>
            <a:r>
              <a:rPr lang="en-US" sz="4400" b="1" u="sng" dirty="0" smtClean="0">
                <a:latin typeface="Twinkl Cursive Looped" panose="02000000000000000000" pitchFamily="2" charset="0"/>
              </a:rPr>
              <a:t>National Curriculum Tests</a:t>
            </a:r>
            <a:endParaRPr lang="en-GB" sz="4400" b="1" u="sng" dirty="0">
              <a:latin typeface="Twinkl Cursive Looped" panose="02000000000000000000" pitchFamily="2" charset="0"/>
            </a:endParaRPr>
          </a:p>
        </p:txBody>
      </p:sp>
      <p:sp>
        <p:nvSpPr>
          <p:cNvPr id="3" name="TextBox 2"/>
          <p:cNvSpPr txBox="1"/>
          <p:nvPr/>
        </p:nvSpPr>
        <p:spPr>
          <a:xfrm>
            <a:off x="630388" y="889528"/>
            <a:ext cx="10988455" cy="954107"/>
          </a:xfrm>
          <a:prstGeom prst="rect">
            <a:avLst/>
          </a:prstGeom>
          <a:solidFill>
            <a:schemeClr val="accent4"/>
          </a:solidFill>
          <a:ln w="28575">
            <a:solidFill>
              <a:schemeClr val="tx1"/>
            </a:solidFill>
          </a:ln>
        </p:spPr>
        <p:txBody>
          <a:bodyPr wrap="square" rtlCol="0">
            <a:spAutoFit/>
          </a:bodyPr>
          <a:lstStyle/>
          <a:p>
            <a:pPr algn="ctr"/>
            <a:r>
              <a:rPr lang="en-GB" sz="2800" dirty="0"/>
              <a:t>The </a:t>
            </a:r>
            <a:r>
              <a:rPr lang="en-GB" sz="2800" dirty="0" smtClean="0"/>
              <a:t>end of Key </a:t>
            </a:r>
            <a:r>
              <a:rPr lang="en-GB" sz="2800" dirty="0"/>
              <a:t>S</a:t>
            </a:r>
            <a:r>
              <a:rPr lang="en-GB" sz="2800" dirty="0" smtClean="0"/>
              <a:t>tage 2 Standard Assessment Tests (SATs) </a:t>
            </a:r>
            <a:r>
              <a:rPr lang="en-GB" sz="2800" dirty="0"/>
              <a:t>are timetabled from </a:t>
            </a:r>
            <a:r>
              <a:rPr lang="en-GB" sz="2800" b="1" u="sng" dirty="0"/>
              <a:t>Monday </a:t>
            </a:r>
            <a:r>
              <a:rPr lang="en-GB" sz="2800" b="1" u="sng" dirty="0" smtClean="0"/>
              <a:t>12</a:t>
            </a:r>
            <a:r>
              <a:rPr lang="en-GB" sz="2800" b="1" u="sng" baseline="30000" dirty="0" smtClean="0"/>
              <a:t>th</a:t>
            </a:r>
            <a:r>
              <a:rPr lang="en-GB" sz="2800" b="1" u="sng" dirty="0" smtClean="0"/>
              <a:t> May </a:t>
            </a:r>
            <a:r>
              <a:rPr lang="en-GB" sz="2800" b="1" u="sng" dirty="0"/>
              <a:t>to Thursday </a:t>
            </a:r>
            <a:r>
              <a:rPr lang="en-GB" sz="2800" b="1" u="sng" dirty="0" smtClean="0"/>
              <a:t>15</a:t>
            </a:r>
            <a:r>
              <a:rPr lang="en-GB" sz="2800" b="1" u="sng" baseline="30000" dirty="0" smtClean="0"/>
              <a:t>th</a:t>
            </a:r>
            <a:r>
              <a:rPr lang="en-GB" sz="2800" b="1" u="sng" dirty="0" smtClean="0"/>
              <a:t> May 2025</a:t>
            </a:r>
            <a:endParaRPr lang="en-GB" sz="2800" b="1" u="sng" dirty="0"/>
          </a:p>
        </p:txBody>
      </p:sp>
      <p:sp>
        <p:nvSpPr>
          <p:cNvPr id="4" name="Title 1"/>
          <p:cNvSpPr txBox="1">
            <a:spLocks/>
          </p:cNvSpPr>
          <p:nvPr/>
        </p:nvSpPr>
        <p:spPr>
          <a:xfrm>
            <a:off x="506487" y="3820584"/>
            <a:ext cx="11112356" cy="284590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Twinkl Cursive Looped" panose="02000000000000000000" pitchFamily="2" charset="0"/>
              </a:rPr>
              <a:t/>
            </a:r>
            <a:br>
              <a:rPr lang="en-GB" dirty="0" smtClean="0">
                <a:latin typeface="Twinkl Cursive Looped" panose="02000000000000000000" pitchFamily="2" charset="0"/>
              </a:rPr>
            </a:br>
            <a:r>
              <a:rPr lang="en-GB" sz="6200" dirty="0" smtClean="0">
                <a:latin typeface="Twinkl Cursive Looped" panose="02000000000000000000" pitchFamily="2" charset="0"/>
                <a:ea typeface="Tahoma" panose="020B0604030504040204" pitchFamily="34" charset="0"/>
                <a:cs typeface="Arial" panose="020B0604020202020204" pitchFamily="34" charset="0"/>
              </a:rPr>
              <a:t>Monday: Grammar, Spelling and Punctuation</a:t>
            </a:r>
          </a:p>
          <a:p>
            <a:endParaRPr lang="en-US" sz="6200" dirty="0" smtClean="0">
              <a:latin typeface="Twinkl Cursive Looped" panose="02000000000000000000" pitchFamily="2" charset="0"/>
            </a:endParaRPr>
          </a:p>
          <a:p>
            <a:r>
              <a:rPr lang="en-GB" sz="6200" dirty="0" smtClean="0">
                <a:latin typeface="Twinkl Cursive Looped" panose="02000000000000000000" pitchFamily="2" charset="0"/>
                <a:ea typeface="Tahoma" panose="020B0604030504040204" pitchFamily="34" charset="0"/>
                <a:cs typeface="Arial" panose="020B0604020202020204" pitchFamily="34" charset="0"/>
              </a:rPr>
              <a:t>Tuesday: Reading</a:t>
            </a:r>
          </a:p>
          <a:p>
            <a:r>
              <a:rPr lang="en-GB" sz="6200" dirty="0" smtClean="0">
                <a:latin typeface="Twinkl Cursive Looped" panose="02000000000000000000" pitchFamily="2" charset="0"/>
                <a:ea typeface="Tahoma" panose="020B0604030504040204" pitchFamily="34" charset="0"/>
                <a:cs typeface="Arial" panose="020B0604020202020204" pitchFamily="34" charset="0"/>
              </a:rPr>
              <a:t/>
            </a:r>
            <a:br>
              <a:rPr lang="en-GB" sz="6200" dirty="0" smtClean="0">
                <a:latin typeface="Twinkl Cursive Looped" panose="02000000000000000000" pitchFamily="2" charset="0"/>
                <a:ea typeface="Tahoma" panose="020B0604030504040204" pitchFamily="34" charset="0"/>
                <a:cs typeface="Arial" panose="020B0604020202020204" pitchFamily="34" charset="0"/>
              </a:rPr>
            </a:br>
            <a:r>
              <a:rPr lang="en-GB" sz="6200" dirty="0" smtClean="0">
                <a:latin typeface="Twinkl Cursive Looped" panose="02000000000000000000" pitchFamily="2" charset="0"/>
                <a:ea typeface="Tahoma" panose="020B0604030504040204" pitchFamily="34" charset="0"/>
                <a:cs typeface="Arial" panose="020B0604020202020204" pitchFamily="34" charset="0"/>
              </a:rPr>
              <a:t>Wednesday: Maths – Arithmetic and Maths reasoning 1</a:t>
            </a:r>
          </a:p>
          <a:p>
            <a:r>
              <a:rPr lang="en-GB" sz="6200" dirty="0" smtClean="0">
                <a:latin typeface="Twinkl Cursive Looped" panose="02000000000000000000" pitchFamily="2" charset="0"/>
                <a:ea typeface="Tahoma" panose="020B0604030504040204" pitchFamily="34" charset="0"/>
                <a:cs typeface="Arial" panose="020B0604020202020204" pitchFamily="34" charset="0"/>
              </a:rPr>
              <a:t/>
            </a:r>
            <a:br>
              <a:rPr lang="en-GB" sz="6200" dirty="0" smtClean="0">
                <a:latin typeface="Twinkl Cursive Looped" panose="02000000000000000000" pitchFamily="2" charset="0"/>
                <a:ea typeface="Tahoma" panose="020B0604030504040204" pitchFamily="34" charset="0"/>
                <a:cs typeface="Arial" panose="020B0604020202020204" pitchFamily="34" charset="0"/>
              </a:rPr>
            </a:br>
            <a:r>
              <a:rPr lang="en-GB" sz="6200" dirty="0" smtClean="0">
                <a:latin typeface="Twinkl Cursive Looped" panose="02000000000000000000" pitchFamily="2" charset="0"/>
                <a:ea typeface="Tahoma" panose="020B0604030504040204" pitchFamily="34" charset="0"/>
                <a:cs typeface="Arial" panose="020B0604020202020204" pitchFamily="34" charset="0"/>
              </a:rPr>
              <a:t>Thursday: Maths reasoning 2</a:t>
            </a:r>
            <a:endParaRPr lang="en-GB" sz="6200" dirty="0" smtClean="0">
              <a:latin typeface="Twinkl Cursive Looped" panose="02000000000000000000" pitchFamily="2" charset="0"/>
            </a:endParaRPr>
          </a:p>
          <a:p>
            <a:endParaRPr lang="en-US" sz="6200" dirty="0" smtClean="0">
              <a:latin typeface="Twinkl Cursive Looped" panose="02000000000000000000" pitchFamily="2" charset="0"/>
              <a:cs typeface="Arial" panose="020B0604020202020204" pitchFamily="34" charset="0"/>
            </a:endParaRPr>
          </a:p>
          <a:p>
            <a:r>
              <a:rPr lang="en-US" sz="6200" b="1" dirty="0" smtClean="0">
                <a:latin typeface="Twinkl Cursive Looped" panose="02000000000000000000" pitchFamily="2" charset="0"/>
                <a:cs typeface="Arial" panose="020B0604020202020204" pitchFamily="34" charset="0"/>
              </a:rPr>
              <a:t>These tests assess all </a:t>
            </a:r>
            <a:r>
              <a:rPr lang="en-US" sz="6200" b="1" dirty="0" err="1" smtClean="0">
                <a:latin typeface="Twinkl Cursive Looped" panose="02000000000000000000" pitchFamily="2" charset="0"/>
                <a:cs typeface="Arial" panose="020B0604020202020204" pitchFamily="34" charset="0"/>
              </a:rPr>
              <a:t>maths</a:t>
            </a:r>
            <a:r>
              <a:rPr lang="en-US" sz="6200" b="1" dirty="0" smtClean="0">
                <a:latin typeface="Twinkl Cursive Looped" panose="02000000000000000000" pitchFamily="2" charset="0"/>
                <a:cs typeface="Arial" panose="020B0604020202020204" pitchFamily="34" charset="0"/>
              </a:rPr>
              <a:t> and reading with no teacher assessment.</a:t>
            </a:r>
            <a:endParaRPr lang="en-GB" sz="6200" b="1" dirty="0" smtClean="0">
              <a:latin typeface="Twinkl Cursive Looped" panose="02000000000000000000" pitchFamily="2" charset="0"/>
              <a:cs typeface="Arial" panose="020B0604020202020204" pitchFamily="34" charset="0"/>
            </a:endParaRPr>
          </a:p>
          <a:p>
            <a:endParaRPr lang="en-US" dirty="0"/>
          </a:p>
        </p:txBody>
      </p:sp>
      <p:sp>
        <p:nvSpPr>
          <p:cNvPr id="5" name="TextBox 4"/>
          <p:cNvSpPr txBox="1"/>
          <p:nvPr/>
        </p:nvSpPr>
        <p:spPr>
          <a:xfrm>
            <a:off x="506486" y="2156045"/>
            <a:ext cx="11414167" cy="400110"/>
          </a:xfrm>
          <a:prstGeom prst="rect">
            <a:avLst/>
          </a:prstGeom>
          <a:noFill/>
        </p:spPr>
        <p:txBody>
          <a:bodyPr wrap="square" rtlCol="0">
            <a:spAutoFit/>
          </a:bodyPr>
          <a:lstStyle/>
          <a:p>
            <a:r>
              <a:rPr lang="en-GB" sz="2000" b="1" dirty="0" smtClean="0">
                <a:latin typeface="Twinkl Cursive Looped" panose="02000000000000000000" pitchFamily="2" charset="0"/>
              </a:rPr>
              <a:t>Below is the timetable from the 2024 KS2 SATs for reference</a:t>
            </a:r>
            <a:endParaRPr lang="en-GB" sz="2000" b="1" dirty="0">
              <a:latin typeface="Twinkl Cursive Looped" panose="02000000000000000000" pitchFamily="2" charset="0"/>
            </a:endParaRPr>
          </a:p>
        </p:txBody>
      </p:sp>
    </p:spTree>
    <p:extLst>
      <p:ext uri="{BB962C8B-B14F-4D97-AF65-F5344CB8AC3E}">
        <p14:creationId xmlns:p14="http://schemas.microsoft.com/office/powerpoint/2010/main" val="9314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9106" y="1098395"/>
            <a:ext cx="8219567" cy="5524850"/>
          </a:xfrm>
          <a:prstGeom prst="rect">
            <a:avLst/>
          </a:prstGeom>
        </p:spPr>
      </p:pic>
      <p:sp>
        <p:nvSpPr>
          <p:cNvPr id="3" name="Rectangle 2"/>
          <p:cNvSpPr/>
          <p:nvPr/>
        </p:nvSpPr>
        <p:spPr>
          <a:xfrm>
            <a:off x="328773" y="287677"/>
            <a:ext cx="11712539" cy="707886"/>
          </a:xfrm>
          <a:prstGeom prst="rect">
            <a:avLst/>
          </a:prstGeom>
        </p:spPr>
        <p:txBody>
          <a:bodyPr wrap="square">
            <a:spAutoFit/>
          </a:bodyPr>
          <a:lstStyle/>
          <a:p>
            <a:r>
              <a:rPr lang="en-GB" sz="2000" b="1" dirty="0" smtClean="0">
                <a:latin typeface="Twinkl Cursive Looped" panose="02000000000000000000" pitchFamily="2" charset="0"/>
                <a:cs typeface="Arial" panose="020B0604020202020204" pitchFamily="34" charset="0"/>
              </a:rPr>
              <a:t>Here is an example of the criteria for a Year 6 child working at the expected level from the 2019 guidance.</a:t>
            </a:r>
            <a:endParaRPr lang="en-GB" sz="2000" b="1" dirty="0">
              <a:latin typeface="Twinkl Cursive Looped" panose="02000000000000000000" pitchFamily="2" charset="0"/>
              <a:cs typeface="Arial" panose="020B0604020202020204" pitchFamily="34" charset="0"/>
            </a:endParaRPr>
          </a:p>
        </p:txBody>
      </p:sp>
    </p:spTree>
    <p:extLst>
      <p:ext uri="{BB962C8B-B14F-4D97-AF65-F5344CB8AC3E}">
        <p14:creationId xmlns:p14="http://schemas.microsoft.com/office/powerpoint/2010/main" val="2788620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441" y="0"/>
            <a:ext cx="11108597" cy="707886"/>
          </a:xfrm>
          <a:prstGeom prst="rect">
            <a:avLst/>
          </a:prstGeom>
        </p:spPr>
        <p:txBody>
          <a:bodyPr wrap="square">
            <a:spAutoFit/>
          </a:bodyPr>
          <a:lstStyle/>
          <a:p>
            <a:pPr algn="ctr"/>
            <a:r>
              <a:rPr lang="en-GB" sz="4000" b="1" dirty="0" smtClean="0">
                <a:latin typeface="Twinkl Cursive Looped" panose="02000000000000000000" pitchFamily="2" charset="0"/>
              </a:rPr>
              <a:t>ANY QUESTIONS?</a:t>
            </a:r>
            <a:endParaRPr lang="en-GB" sz="4000" b="1" dirty="0">
              <a:latin typeface="Twinkl Cursive Looped" panose="02000000000000000000"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0724"/>
          <a:stretch/>
        </p:blipFill>
        <p:spPr>
          <a:xfrm>
            <a:off x="164592" y="623424"/>
            <a:ext cx="3794882" cy="29375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452" y="618100"/>
            <a:ext cx="3921211" cy="29409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05" y="3668533"/>
            <a:ext cx="3904569" cy="297289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747" y="618101"/>
            <a:ext cx="3921210" cy="29409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3451" y="3721719"/>
            <a:ext cx="3921211" cy="291971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3336" y="3668533"/>
            <a:ext cx="3871621" cy="2972897"/>
          </a:xfrm>
          <a:prstGeom prst="rect">
            <a:avLst/>
          </a:prstGeom>
        </p:spPr>
      </p:pic>
    </p:spTree>
    <p:extLst>
      <p:ext uri="{BB962C8B-B14F-4D97-AF65-F5344CB8AC3E}">
        <p14:creationId xmlns:p14="http://schemas.microsoft.com/office/powerpoint/2010/main" val="166495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697</Words>
  <Application>Microsoft Office PowerPoint</Application>
  <PresentationFormat>Widescreen</PresentationFormat>
  <Paragraphs>92</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Tahoma</vt:lpstr>
      <vt:lpstr>Times New Roman</vt:lpstr>
      <vt:lpstr>Twinkl Cursive Looped</vt:lpstr>
      <vt:lpstr>Twinkl Cursive Unlooped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Rowlandson</dc:creator>
  <cp:lastModifiedBy>Nikki Phillips</cp:lastModifiedBy>
  <cp:revision>58</cp:revision>
  <dcterms:created xsi:type="dcterms:W3CDTF">2018-09-18T12:24:53Z</dcterms:created>
  <dcterms:modified xsi:type="dcterms:W3CDTF">2025-03-27T08:11:15Z</dcterms:modified>
</cp:coreProperties>
</file>